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F0822CB8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5" r:id="rId4"/>
    <p:sldId id="278" r:id="rId5"/>
    <p:sldId id="259" r:id="rId6"/>
    <p:sldId id="276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4FCEE29-30E5-A177-E031-B1E01FF9EA99}" name="Andrea Tóth-Sági" initials="ATS" userId="7415d6bc40e0c6d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F5BA2-271F-4869-A3BD-B428D65B9CDA}" v="416" dt="2023-04-21T13:27:06.050"/>
    <p1510:client id="{30E2F775-7B3E-4D9E-D4E9-0EDB90E58117}" v="355" dt="2023-05-02T11:10:40.250"/>
    <p1510:client id="{638618A1-FE04-4F4D-AE45-45E83EB4AB56}" v="358" dt="2023-04-21T10:43:35.033"/>
    <p1510:client id="{E2BC4F8A-ED0C-9712-39B0-7EB48F32F46A}" v="6" dt="2023-05-02T10:30:41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99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3012" y="-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1_F0822C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3D6AA9-72D3-40C3-AFCC-E4A3F71D3362}" authorId="{44FCEE29-30E5-A177-E031-B1E01FF9EA99}" created="2023-05-06T16:17:09.780">
    <pc:sldMkLst xmlns:pc="http://schemas.microsoft.com/office/powerpoint/2013/main/command">
      <pc:docMk/>
      <pc:sldMk cId="4035062968" sldId="257"/>
    </pc:sldMkLst>
    <p188:txBody>
      <a:bodyPr/>
      <a:lstStyle/>
      <a:p>
        <a:r>
          <a:rPr lang="hu-HU"/>
          <a:t>Ezt csak mi látjuk</a:t>
        </a:r>
      </a:p>
    </p188:txBody>
  </p188:cm>
  <p188:cm id="{B924F369-3B5A-4707-8BB4-989E1599D064}" authorId="{44FCEE29-30E5-A177-E031-B1E01FF9EA99}" created="2023-05-06T16:18:43.806">
    <pc:sldMkLst xmlns:pc="http://schemas.microsoft.com/office/powerpoint/2013/main/command">
      <pc:docMk/>
      <pc:sldMk cId="4035062968" sldId="257"/>
    </pc:sldMkLst>
    <p188:txBody>
      <a:bodyPr/>
      <a:lstStyle/>
      <a:p>
        <a:r>
          <a:rPr lang="hu-HU"/>
          <a:t>Fontos infó helye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32DDB-E3F7-4C24-99BE-4AFE80CF8E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7782E-AD26-45C2-9544-2A71B5148971}">
      <dgm:prSet/>
      <dgm:spPr/>
      <dgm:t>
        <a:bodyPr/>
        <a:lstStyle/>
        <a:p>
          <a:r>
            <a:rPr lang="hu-HU" dirty="0"/>
            <a:t>Könnyű keresés a felhasználónak</a:t>
          </a:r>
          <a:endParaRPr lang="en-US" dirty="0" err="1"/>
        </a:p>
      </dgm:t>
    </dgm:pt>
    <dgm:pt modelId="{6FF0FE1E-8F2B-4CC0-B550-F19BCE23DE3D}" type="parTrans" cxnId="{8B463B9B-A0B6-45AF-8DFD-1DC81684FEBC}">
      <dgm:prSet/>
      <dgm:spPr/>
      <dgm:t>
        <a:bodyPr/>
        <a:lstStyle/>
        <a:p>
          <a:endParaRPr lang="en-US"/>
        </a:p>
      </dgm:t>
    </dgm:pt>
    <dgm:pt modelId="{DF402998-9AEC-467E-B02A-C95630459A61}" type="sibTrans" cxnId="{8B463B9B-A0B6-45AF-8DFD-1DC81684FEBC}">
      <dgm:prSet/>
      <dgm:spPr/>
      <dgm:t>
        <a:bodyPr/>
        <a:lstStyle/>
        <a:p>
          <a:endParaRPr lang="en-US"/>
        </a:p>
      </dgm:t>
    </dgm:pt>
    <dgm:pt modelId="{C15390C1-7599-4AD1-8BF7-878E872DC0C8}">
      <dgm:prSet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Egyszerű böngészés az oldalon</a:t>
          </a:r>
          <a:endParaRPr lang="en-US" dirty="0"/>
        </a:p>
      </dgm:t>
    </dgm:pt>
    <dgm:pt modelId="{4B846219-68A1-4B47-BCB4-FC9EB5D794DC}" type="parTrans" cxnId="{43F5F59A-DC59-4DAE-A3B1-48F5A0AA519C}">
      <dgm:prSet/>
      <dgm:spPr/>
      <dgm:t>
        <a:bodyPr/>
        <a:lstStyle/>
        <a:p>
          <a:endParaRPr lang="en-US"/>
        </a:p>
      </dgm:t>
    </dgm:pt>
    <dgm:pt modelId="{5A4945E0-8707-4323-B454-8A809C11AEEF}" type="sibTrans" cxnId="{43F5F59A-DC59-4DAE-A3B1-48F5A0AA519C}">
      <dgm:prSet/>
      <dgm:spPr/>
      <dgm:t>
        <a:bodyPr/>
        <a:lstStyle/>
        <a:p>
          <a:endParaRPr lang="en-US"/>
        </a:p>
      </dgm:t>
    </dgm:pt>
    <dgm:pt modelId="{DB3D91C4-6909-4B71-A7CA-BFB4405D1180}">
      <dgm:prSet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Standard platform</a:t>
          </a:r>
          <a:endParaRPr lang="en-US" dirty="0"/>
        </a:p>
      </dgm:t>
    </dgm:pt>
    <dgm:pt modelId="{67312ABC-6AD0-4066-B784-7A463433BA6D}" type="parTrans" cxnId="{CD26DEB8-5E64-4179-BCE8-08F3A60184BA}">
      <dgm:prSet/>
      <dgm:spPr/>
      <dgm:t>
        <a:bodyPr/>
        <a:lstStyle/>
        <a:p>
          <a:endParaRPr lang="en-US"/>
        </a:p>
      </dgm:t>
    </dgm:pt>
    <dgm:pt modelId="{D1189E92-1869-4050-81CE-192939BD5E10}" type="sibTrans" cxnId="{CD26DEB8-5E64-4179-BCE8-08F3A60184BA}">
      <dgm:prSet/>
      <dgm:spPr/>
      <dgm:t>
        <a:bodyPr/>
        <a:lstStyle/>
        <a:p>
          <a:endParaRPr lang="en-US"/>
        </a:p>
      </dgm:t>
    </dgm:pt>
    <dgm:pt modelId="{F0C3B383-6CCA-4DAC-AE93-8830B361BD00}">
      <dgm:prSet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Egyszerű regisztráció és törlés</a:t>
          </a:r>
          <a:endParaRPr lang="en-US" dirty="0"/>
        </a:p>
      </dgm:t>
    </dgm:pt>
    <dgm:pt modelId="{887EB42C-4B71-47B6-83B3-D4E3CEAA73C1}" type="parTrans" cxnId="{81FEE287-44F5-4431-B51E-93F5A6561CA3}">
      <dgm:prSet/>
      <dgm:spPr/>
      <dgm:t>
        <a:bodyPr/>
        <a:lstStyle/>
        <a:p>
          <a:endParaRPr lang="en-US"/>
        </a:p>
      </dgm:t>
    </dgm:pt>
    <dgm:pt modelId="{570988F9-6A13-4064-99CB-0D9DDEDC39CB}" type="sibTrans" cxnId="{81FEE287-44F5-4431-B51E-93F5A6561CA3}">
      <dgm:prSet/>
      <dgm:spPr/>
      <dgm:t>
        <a:bodyPr/>
        <a:lstStyle/>
        <a:p>
          <a:endParaRPr lang="en-US"/>
        </a:p>
      </dgm:t>
    </dgm:pt>
    <dgm:pt modelId="{67FCC14C-8EBC-4AA8-815A-94D6DCD143DF}" type="pres">
      <dgm:prSet presAssocID="{ACB32DDB-E3F7-4C24-99BE-4AFE80CF8E5A}" presName="linear" presStyleCnt="0">
        <dgm:presLayoutVars>
          <dgm:animLvl val="lvl"/>
          <dgm:resizeHandles val="exact"/>
        </dgm:presLayoutVars>
      </dgm:prSet>
      <dgm:spPr/>
    </dgm:pt>
    <dgm:pt modelId="{FCFC939B-EEBB-4A5E-82C7-944941CC5DCD}" type="pres">
      <dgm:prSet presAssocID="{2667782E-AD26-45C2-9544-2A71B51489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B8EE61-74AF-405A-BB58-469538C1FC77}" type="pres">
      <dgm:prSet presAssocID="{DF402998-9AEC-467E-B02A-C95630459A61}" presName="spacer" presStyleCnt="0"/>
      <dgm:spPr/>
    </dgm:pt>
    <dgm:pt modelId="{B9F4F3CE-FBBE-4614-95B9-4D906D0638F8}" type="pres">
      <dgm:prSet presAssocID="{C15390C1-7599-4AD1-8BF7-878E872DC0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7CFF85E-768F-44DA-B3F2-C142D1655F80}" type="pres">
      <dgm:prSet presAssocID="{5A4945E0-8707-4323-B454-8A809C11AEEF}" presName="spacer" presStyleCnt="0"/>
      <dgm:spPr/>
    </dgm:pt>
    <dgm:pt modelId="{5ED5C955-06BE-4341-AF6B-DB9BB2E64F8E}" type="pres">
      <dgm:prSet presAssocID="{DB3D91C4-6909-4B71-A7CA-BFB4405D11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758730-24E6-4A56-8043-9D5F8C73F8FE}" type="pres">
      <dgm:prSet presAssocID="{D1189E92-1869-4050-81CE-192939BD5E10}" presName="spacer" presStyleCnt="0"/>
      <dgm:spPr/>
    </dgm:pt>
    <dgm:pt modelId="{41B537D7-30FC-4269-A537-97A347915850}" type="pres">
      <dgm:prSet presAssocID="{F0C3B383-6CCA-4DAC-AE93-8830B361BD0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3D4A39-8136-4C64-A14D-EA8076171B48}" type="presOf" srcId="{C15390C1-7599-4AD1-8BF7-878E872DC0C8}" destId="{B9F4F3CE-FBBE-4614-95B9-4D906D0638F8}" srcOrd="0" destOrd="0" presId="urn:microsoft.com/office/officeart/2005/8/layout/vList2"/>
    <dgm:cxn modelId="{C52CF778-0237-41B0-99B7-248C7806C046}" type="presOf" srcId="{ACB32DDB-E3F7-4C24-99BE-4AFE80CF8E5A}" destId="{67FCC14C-8EBC-4AA8-815A-94D6DCD143DF}" srcOrd="0" destOrd="0" presId="urn:microsoft.com/office/officeart/2005/8/layout/vList2"/>
    <dgm:cxn modelId="{81FEE287-44F5-4431-B51E-93F5A6561CA3}" srcId="{ACB32DDB-E3F7-4C24-99BE-4AFE80CF8E5A}" destId="{F0C3B383-6CCA-4DAC-AE93-8830B361BD00}" srcOrd="3" destOrd="0" parTransId="{887EB42C-4B71-47B6-83B3-D4E3CEAA73C1}" sibTransId="{570988F9-6A13-4064-99CB-0D9DDEDC39CB}"/>
    <dgm:cxn modelId="{43F5F59A-DC59-4DAE-A3B1-48F5A0AA519C}" srcId="{ACB32DDB-E3F7-4C24-99BE-4AFE80CF8E5A}" destId="{C15390C1-7599-4AD1-8BF7-878E872DC0C8}" srcOrd="1" destOrd="0" parTransId="{4B846219-68A1-4B47-BCB4-FC9EB5D794DC}" sibTransId="{5A4945E0-8707-4323-B454-8A809C11AEEF}"/>
    <dgm:cxn modelId="{8B463B9B-A0B6-45AF-8DFD-1DC81684FEBC}" srcId="{ACB32DDB-E3F7-4C24-99BE-4AFE80CF8E5A}" destId="{2667782E-AD26-45C2-9544-2A71B5148971}" srcOrd="0" destOrd="0" parTransId="{6FF0FE1E-8F2B-4CC0-B550-F19BCE23DE3D}" sibTransId="{DF402998-9AEC-467E-B02A-C95630459A61}"/>
    <dgm:cxn modelId="{CD26DEB8-5E64-4179-BCE8-08F3A60184BA}" srcId="{ACB32DDB-E3F7-4C24-99BE-4AFE80CF8E5A}" destId="{DB3D91C4-6909-4B71-A7CA-BFB4405D1180}" srcOrd="2" destOrd="0" parTransId="{67312ABC-6AD0-4066-B784-7A463433BA6D}" sibTransId="{D1189E92-1869-4050-81CE-192939BD5E10}"/>
    <dgm:cxn modelId="{AD4F81BE-7CE0-4B0C-8BAD-56F7402D9BC7}" type="presOf" srcId="{DB3D91C4-6909-4B71-A7CA-BFB4405D1180}" destId="{5ED5C955-06BE-4341-AF6B-DB9BB2E64F8E}" srcOrd="0" destOrd="0" presId="urn:microsoft.com/office/officeart/2005/8/layout/vList2"/>
    <dgm:cxn modelId="{EDC979EA-6D4E-41C4-A633-20D4CC3368F0}" type="presOf" srcId="{F0C3B383-6CCA-4DAC-AE93-8830B361BD00}" destId="{41B537D7-30FC-4269-A537-97A347915850}" srcOrd="0" destOrd="0" presId="urn:microsoft.com/office/officeart/2005/8/layout/vList2"/>
    <dgm:cxn modelId="{D60FB9EE-F007-4D1C-8C8B-37809006B5AB}" type="presOf" srcId="{2667782E-AD26-45C2-9544-2A71B5148971}" destId="{FCFC939B-EEBB-4A5E-82C7-944941CC5DCD}" srcOrd="0" destOrd="0" presId="urn:microsoft.com/office/officeart/2005/8/layout/vList2"/>
    <dgm:cxn modelId="{32EB5C0C-28B2-4F92-BD39-6CBC923B63C6}" type="presParOf" srcId="{67FCC14C-8EBC-4AA8-815A-94D6DCD143DF}" destId="{FCFC939B-EEBB-4A5E-82C7-944941CC5DCD}" srcOrd="0" destOrd="0" presId="urn:microsoft.com/office/officeart/2005/8/layout/vList2"/>
    <dgm:cxn modelId="{6DE7720A-9F80-462D-A9CD-5D07C9D82A90}" type="presParOf" srcId="{67FCC14C-8EBC-4AA8-815A-94D6DCD143DF}" destId="{D5B8EE61-74AF-405A-BB58-469538C1FC77}" srcOrd="1" destOrd="0" presId="urn:microsoft.com/office/officeart/2005/8/layout/vList2"/>
    <dgm:cxn modelId="{7364E3FD-D599-433F-AB07-7BE68F6EFD81}" type="presParOf" srcId="{67FCC14C-8EBC-4AA8-815A-94D6DCD143DF}" destId="{B9F4F3CE-FBBE-4614-95B9-4D906D0638F8}" srcOrd="2" destOrd="0" presId="urn:microsoft.com/office/officeart/2005/8/layout/vList2"/>
    <dgm:cxn modelId="{4DEB1937-1F04-4F1D-BBEA-FFBC7ADFBFC5}" type="presParOf" srcId="{67FCC14C-8EBC-4AA8-815A-94D6DCD143DF}" destId="{C7CFF85E-768F-44DA-B3F2-C142D1655F80}" srcOrd="3" destOrd="0" presId="urn:microsoft.com/office/officeart/2005/8/layout/vList2"/>
    <dgm:cxn modelId="{6A9BF6A2-8779-44FA-AAB2-26059C994476}" type="presParOf" srcId="{67FCC14C-8EBC-4AA8-815A-94D6DCD143DF}" destId="{5ED5C955-06BE-4341-AF6B-DB9BB2E64F8E}" srcOrd="4" destOrd="0" presId="urn:microsoft.com/office/officeart/2005/8/layout/vList2"/>
    <dgm:cxn modelId="{645093D3-2DEF-48D2-A678-442ECE6F0D1F}" type="presParOf" srcId="{67FCC14C-8EBC-4AA8-815A-94D6DCD143DF}" destId="{35758730-24E6-4A56-8043-9D5F8C73F8FE}" srcOrd="5" destOrd="0" presId="urn:microsoft.com/office/officeart/2005/8/layout/vList2"/>
    <dgm:cxn modelId="{EB61CD94-9C93-44CD-8A2A-5A624DD88B24}" type="presParOf" srcId="{67FCC14C-8EBC-4AA8-815A-94D6DCD143DF}" destId="{41B537D7-30FC-4269-A537-97A34791585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2BEE6-7794-4C42-B768-A25B2402C3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873F8C-9AA8-47F4-9CC3-D7CA035FFD8E}">
      <dgm:prSet/>
      <dgm:spPr/>
      <dgm:t>
        <a:bodyPr/>
        <a:lstStyle/>
        <a:p>
          <a:r>
            <a:rPr lang="hu-HU" dirty="0">
              <a:latin typeface="Calibri Light" panose="020F0302020204030204"/>
            </a:rPr>
            <a:t>Regisztráció</a:t>
          </a:r>
          <a:endParaRPr lang="en-US" dirty="0"/>
        </a:p>
      </dgm:t>
    </dgm:pt>
    <dgm:pt modelId="{AC568ABF-FBA5-4521-98DA-6D1B6E8BBC0C}" type="parTrans" cxnId="{5F9ED0F0-A171-4A63-87BB-CB2C3C20EF9F}">
      <dgm:prSet/>
      <dgm:spPr/>
      <dgm:t>
        <a:bodyPr/>
        <a:lstStyle/>
        <a:p>
          <a:endParaRPr lang="en-US"/>
        </a:p>
      </dgm:t>
    </dgm:pt>
    <dgm:pt modelId="{4932BA60-1C80-4A06-B431-897F026BA88D}" type="sibTrans" cxnId="{5F9ED0F0-A171-4A63-87BB-CB2C3C20EF9F}">
      <dgm:prSet/>
      <dgm:spPr/>
      <dgm:t>
        <a:bodyPr/>
        <a:lstStyle/>
        <a:p>
          <a:endParaRPr lang="en-US"/>
        </a:p>
      </dgm:t>
    </dgm:pt>
    <dgm:pt modelId="{1AB127F8-E88D-4BE0-AC2C-0701393ECC94}">
      <dgm:prSet/>
      <dgm:spPr/>
      <dgm:t>
        <a:bodyPr/>
        <a:lstStyle/>
        <a:p>
          <a:r>
            <a:rPr lang="hu-HU" dirty="0">
              <a:latin typeface="Calibri Light" panose="020F0302020204030204"/>
            </a:rPr>
            <a:t>Bejelentkezés</a:t>
          </a:r>
          <a:endParaRPr lang="en-US" dirty="0"/>
        </a:p>
      </dgm:t>
    </dgm:pt>
    <dgm:pt modelId="{D8896140-BD1F-4537-9A3E-2539DE2E9B72}" type="parTrans" cxnId="{97EA10B7-8824-419E-9838-4ABB5988D6F4}">
      <dgm:prSet/>
      <dgm:spPr/>
      <dgm:t>
        <a:bodyPr/>
        <a:lstStyle/>
        <a:p>
          <a:endParaRPr lang="en-US"/>
        </a:p>
      </dgm:t>
    </dgm:pt>
    <dgm:pt modelId="{04A88FB9-E5EF-4770-A0B9-D371F3480958}" type="sibTrans" cxnId="{97EA10B7-8824-419E-9838-4ABB5988D6F4}">
      <dgm:prSet/>
      <dgm:spPr/>
      <dgm:t>
        <a:bodyPr/>
        <a:lstStyle/>
        <a:p>
          <a:endParaRPr lang="en-US"/>
        </a:p>
      </dgm:t>
    </dgm:pt>
    <dgm:pt modelId="{EF54C501-BEF9-4AED-83FF-A5B12026CC8E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Saját profil feltöltés</a:t>
          </a:r>
          <a:endParaRPr lang="hu-HU" dirty="0"/>
        </a:p>
      </dgm:t>
    </dgm:pt>
    <dgm:pt modelId="{ADA96678-7706-4432-B314-9A8EA151A0BF}" type="parTrans" cxnId="{9DB46C52-0071-4CF4-B84C-86ACCF06A980}">
      <dgm:prSet/>
      <dgm:spPr/>
      <dgm:t>
        <a:bodyPr/>
        <a:lstStyle/>
        <a:p>
          <a:endParaRPr lang="en-US"/>
        </a:p>
      </dgm:t>
    </dgm:pt>
    <dgm:pt modelId="{CD2DF36F-8DCB-4813-B989-D7187E3488D1}" type="sibTrans" cxnId="{9DB46C52-0071-4CF4-B84C-86ACCF06A980}">
      <dgm:prSet/>
      <dgm:spPr/>
      <dgm:t>
        <a:bodyPr/>
        <a:lstStyle/>
        <a:p>
          <a:endParaRPr lang="en-US"/>
        </a:p>
      </dgm:t>
    </dgm:pt>
    <dgm:pt modelId="{A2AE09F6-75D3-4235-8ABA-CCBF8F31C4DC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Keresés, böngészés</a:t>
          </a:r>
          <a:endParaRPr lang="hu-HU" dirty="0"/>
        </a:p>
      </dgm:t>
    </dgm:pt>
    <dgm:pt modelId="{C6F439B1-6CF9-4AC0-AEED-0C2B6DA9A98E}" type="parTrans" cxnId="{A44A7417-13BC-42DE-87F7-29814A1BBEC0}">
      <dgm:prSet/>
      <dgm:spPr/>
      <dgm:t>
        <a:bodyPr/>
        <a:lstStyle/>
        <a:p>
          <a:endParaRPr lang="en-US"/>
        </a:p>
      </dgm:t>
    </dgm:pt>
    <dgm:pt modelId="{19599E96-BB55-40B8-A7BA-A58F86266491}" type="sibTrans" cxnId="{A44A7417-13BC-42DE-87F7-29814A1BBEC0}">
      <dgm:prSet/>
      <dgm:spPr/>
      <dgm:t>
        <a:bodyPr/>
        <a:lstStyle/>
        <a:p>
          <a:endParaRPr lang="en-US"/>
        </a:p>
      </dgm:t>
    </dgm:pt>
    <dgm:pt modelId="{26C39A0D-55C0-43D4-A817-D2A1B936CF1D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Profil Törlés</a:t>
          </a:r>
        </a:p>
      </dgm:t>
    </dgm:pt>
    <dgm:pt modelId="{B355E3A6-FA52-49E0-86BB-9BA52213AEE9}" type="parTrans" cxnId="{F6564300-792C-450C-AA52-C2B1FC08F298}">
      <dgm:prSet/>
      <dgm:spPr/>
      <dgm:t>
        <a:bodyPr/>
        <a:lstStyle/>
        <a:p>
          <a:endParaRPr lang="en-US"/>
        </a:p>
      </dgm:t>
    </dgm:pt>
    <dgm:pt modelId="{A4D6F71E-BBCC-4FB2-8140-C804868E9D9B}" type="sibTrans" cxnId="{F6564300-792C-450C-AA52-C2B1FC08F298}">
      <dgm:prSet/>
      <dgm:spPr/>
      <dgm:t>
        <a:bodyPr/>
        <a:lstStyle/>
        <a:p>
          <a:endParaRPr lang="en-US"/>
        </a:p>
      </dgm:t>
    </dgm:pt>
    <dgm:pt modelId="{5C5135F6-2449-44BA-804D-73E36D433152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Fórum</a:t>
          </a:r>
        </a:p>
      </dgm:t>
    </dgm:pt>
    <dgm:pt modelId="{EDFD1C55-FC86-4D52-A3F3-F2C37ABAF997}" type="parTrans" cxnId="{8C3AC042-FEE4-489A-BC2E-80F3AD6443A4}">
      <dgm:prSet/>
      <dgm:spPr/>
      <dgm:t>
        <a:bodyPr/>
        <a:lstStyle/>
        <a:p>
          <a:endParaRPr lang="hu-HU"/>
        </a:p>
      </dgm:t>
    </dgm:pt>
    <dgm:pt modelId="{DE6B3911-9C1A-40FF-8077-CF41CAD120F9}" type="sibTrans" cxnId="{8C3AC042-FEE4-489A-BC2E-80F3AD6443A4}">
      <dgm:prSet/>
      <dgm:spPr/>
      <dgm:t>
        <a:bodyPr/>
        <a:lstStyle/>
        <a:p>
          <a:endParaRPr lang="hu-HU"/>
        </a:p>
      </dgm:t>
    </dgm:pt>
    <dgm:pt modelId="{A3BCF76F-6BF9-497E-B4A1-08AF7C905AB6}" type="pres">
      <dgm:prSet presAssocID="{0702BEE6-7794-4C42-B768-A25B2402C3A0}" presName="linear" presStyleCnt="0">
        <dgm:presLayoutVars>
          <dgm:animLvl val="lvl"/>
          <dgm:resizeHandles val="exact"/>
        </dgm:presLayoutVars>
      </dgm:prSet>
      <dgm:spPr/>
    </dgm:pt>
    <dgm:pt modelId="{37E9F992-B05E-4877-99D4-FBB5DC23B0B6}" type="pres">
      <dgm:prSet presAssocID="{73873F8C-9AA8-47F4-9CC3-D7CA035FFD8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605BFD9-0BA9-40F9-AFB0-01E984C3324C}" type="pres">
      <dgm:prSet presAssocID="{4932BA60-1C80-4A06-B431-897F026BA88D}" presName="spacer" presStyleCnt="0"/>
      <dgm:spPr/>
    </dgm:pt>
    <dgm:pt modelId="{3ECAFF43-FFD5-40CA-9A80-F3B683379E45}" type="pres">
      <dgm:prSet presAssocID="{1AB127F8-E88D-4BE0-AC2C-0701393ECC9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325DFD2-7819-4C8C-806D-DAF1ED722BE6}" type="pres">
      <dgm:prSet presAssocID="{04A88FB9-E5EF-4770-A0B9-D371F3480958}" presName="spacer" presStyleCnt="0"/>
      <dgm:spPr/>
    </dgm:pt>
    <dgm:pt modelId="{9B5B3EA2-D338-4E51-8DD7-FA84C442A046}" type="pres">
      <dgm:prSet presAssocID="{EF54C501-BEF9-4AED-83FF-A5B12026CC8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A19FFA8-875F-44C3-B333-CDD4051E8179}" type="pres">
      <dgm:prSet presAssocID="{CD2DF36F-8DCB-4813-B989-D7187E3488D1}" presName="spacer" presStyleCnt="0"/>
      <dgm:spPr/>
    </dgm:pt>
    <dgm:pt modelId="{A06A99E1-5F7E-4881-9411-8B9803235CA4}" type="pres">
      <dgm:prSet presAssocID="{A2AE09F6-75D3-4235-8ABA-CCBF8F31C4DC}" presName="parentText" presStyleLbl="node1" presStyleIdx="3" presStyleCnt="6" custLinFactY="195251" custLinFactNeighborY="200000">
        <dgm:presLayoutVars>
          <dgm:chMax val="0"/>
          <dgm:bulletEnabled val="1"/>
        </dgm:presLayoutVars>
      </dgm:prSet>
      <dgm:spPr/>
    </dgm:pt>
    <dgm:pt modelId="{B197F6B1-7DA6-4762-B08C-046AB31741E6}" type="pres">
      <dgm:prSet presAssocID="{19599E96-BB55-40B8-A7BA-A58F86266491}" presName="spacer" presStyleCnt="0"/>
      <dgm:spPr/>
    </dgm:pt>
    <dgm:pt modelId="{37DF3796-DAE5-4933-A8CD-A63F2028FD64}" type="pres">
      <dgm:prSet presAssocID="{26C39A0D-55C0-43D4-A817-D2A1B936CF1D}" presName="parentText" presStyleLbl="node1" presStyleIdx="4" presStyleCnt="6" custLinFactY="-100000" custLinFactNeighborY="-110265">
        <dgm:presLayoutVars>
          <dgm:chMax val="0"/>
          <dgm:bulletEnabled val="1"/>
        </dgm:presLayoutVars>
      </dgm:prSet>
      <dgm:spPr/>
    </dgm:pt>
    <dgm:pt modelId="{EE905598-EA25-4EC6-9A4E-219C948006B8}" type="pres">
      <dgm:prSet presAssocID="{A4D6F71E-BBCC-4FB2-8140-C804868E9D9B}" presName="spacer" presStyleCnt="0"/>
      <dgm:spPr/>
    </dgm:pt>
    <dgm:pt modelId="{336D0D91-8CF9-4E9F-ADB0-C9496BE8DEF0}" type="pres">
      <dgm:prSet presAssocID="{5C5135F6-2449-44BA-804D-73E36D433152}" presName="parentText" presStyleLbl="node1" presStyleIdx="5" presStyleCnt="6" custLinFactY="-98641" custLinFactNeighborY="-100000">
        <dgm:presLayoutVars>
          <dgm:chMax val="0"/>
          <dgm:bulletEnabled val="1"/>
        </dgm:presLayoutVars>
      </dgm:prSet>
      <dgm:spPr/>
    </dgm:pt>
  </dgm:ptLst>
  <dgm:cxnLst>
    <dgm:cxn modelId="{F6564300-792C-450C-AA52-C2B1FC08F298}" srcId="{0702BEE6-7794-4C42-B768-A25B2402C3A0}" destId="{26C39A0D-55C0-43D4-A817-D2A1B936CF1D}" srcOrd="4" destOrd="0" parTransId="{B355E3A6-FA52-49E0-86BB-9BA52213AEE9}" sibTransId="{A4D6F71E-BBCC-4FB2-8140-C804868E9D9B}"/>
    <dgm:cxn modelId="{A44A7417-13BC-42DE-87F7-29814A1BBEC0}" srcId="{0702BEE6-7794-4C42-B768-A25B2402C3A0}" destId="{A2AE09F6-75D3-4235-8ABA-CCBF8F31C4DC}" srcOrd="3" destOrd="0" parTransId="{C6F439B1-6CF9-4AC0-AEED-0C2B6DA9A98E}" sibTransId="{19599E96-BB55-40B8-A7BA-A58F86266491}"/>
    <dgm:cxn modelId="{8C3AC042-FEE4-489A-BC2E-80F3AD6443A4}" srcId="{0702BEE6-7794-4C42-B768-A25B2402C3A0}" destId="{5C5135F6-2449-44BA-804D-73E36D433152}" srcOrd="5" destOrd="0" parTransId="{EDFD1C55-FC86-4D52-A3F3-F2C37ABAF997}" sibTransId="{DE6B3911-9C1A-40FF-8077-CF41CAD120F9}"/>
    <dgm:cxn modelId="{53109671-D161-4DE3-8C66-7D48619C0006}" type="presOf" srcId="{EF54C501-BEF9-4AED-83FF-A5B12026CC8E}" destId="{9B5B3EA2-D338-4E51-8DD7-FA84C442A046}" srcOrd="0" destOrd="0" presId="urn:microsoft.com/office/officeart/2005/8/layout/vList2"/>
    <dgm:cxn modelId="{9DB46C52-0071-4CF4-B84C-86ACCF06A980}" srcId="{0702BEE6-7794-4C42-B768-A25B2402C3A0}" destId="{EF54C501-BEF9-4AED-83FF-A5B12026CC8E}" srcOrd="2" destOrd="0" parTransId="{ADA96678-7706-4432-B314-9A8EA151A0BF}" sibTransId="{CD2DF36F-8DCB-4813-B989-D7187E3488D1}"/>
    <dgm:cxn modelId="{8A337496-1C04-4350-883F-481D1CC5A468}" type="presOf" srcId="{26C39A0D-55C0-43D4-A817-D2A1B936CF1D}" destId="{37DF3796-DAE5-4933-A8CD-A63F2028FD64}" srcOrd="0" destOrd="0" presId="urn:microsoft.com/office/officeart/2005/8/layout/vList2"/>
    <dgm:cxn modelId="{08AC11B1-EEF8-43B6-94C1-4B4B3D4C1662}" type="presOf" srcId="{5C5135F6-2449-44BA-804D-73E36D433152}" destId="{336D0D91-8CF9-4E9F-ADB0-C9496BE8DEF0}" srcOrd="0" destOrd="0" presId="urn:microsoft.com/office/officeart/2005/8/layout/vList2"/>
    <dgm:cxn modelId="{97EA10B7-8824-419E-9838-4ABB5988D6F4}" srcId="{0702BEE6-7794-4C42-B768-A25B2402C3A0}" destId="{1AB127F8-E88D-4BE0-AC2C-0701393ECC94}" srcOrd="1" destOrd="0" parTransId="{D8896140-BD1F-4537-9A3E-2539DE2E9B72}" sibTransId="{04A88FB9-E5EF-4770-A0B9-D371F3480958}"/>
    <dgm:cxn modelId="{941257BC-6F33-448B-948A-C34B0DCC02F6}" type="presOf" srcId="{73873F8C-9AA8-47F4-9CC3-D7CA035FFD8E}" destId="{37E9F992-B05E-4877-99D4-FBB5DC23B0B6}" srcOrd="0" destOrd="0" presId="urn:microsoft.com/office/officeart/2005/8/layout/vList2"/>
    <dgm:cxn modelId="{EC1D90BE-4314-4FD2-8FA6-68590349E0FF}" type="presOf" srcId="{1AB127F8-E88D-4BE0-AC2C-0701393ECC94}" destId="{3ECAFF43-FFD5-40CA-9A80-F3B683379E45}" srcOrd="0" destOrd="0" presId="urn:microsoft.com/office/officeart/2005/8/layout/vList2"/>
    <dgm:cxn modelId="{5F9ED0F0-A171-4A63-87BB-CB2C3C20EF9F}" srcId="{0702BEE6-7794-4C42-B768-A25B2402C3A0}" destId="{73873F8C-9AA8-47F4-9CC3-D7CA035FFD8E}" srcOrd="0" destOrd="0" parTransId="{AC568ABF-FBA5-4521-98DA-6D1B6E8BBC0C}" sibTransId="{4932BA60-1C80-4A06-B431-897F026BA88D}"/>
    <dgm:cxn modelId="{F3A880F3-0312-47C9-8F33-EC29AD6403BF}" type="presOf" srcId="{0702BEE6-7794-4C42-B768-A25B2402C3A0}" destId="{A3BCF76F-6BF9-497E-B4A1-08AF7C905AB6}" srcOrd="0" destOrd="0" presId="urn:microsoft.com/office/officeart/2005/8/layout/vList2"/>
    <dgm:cxn modelId="{218BBAF4-5928-4AE8-B9FD-6AE473EA0F4A}" type="presOf" srcId="{A2AE09F6-75D3-4235-8ABA-CCBF8F31C4DC}" destId="{A06A99E1-5F7E-4881-9411-8B9803235CA4}" srcOrd="0" destOrd="0" presId="urn:microsoft.com/office/officeart/2005/8/layout/vList2"/>
    <dgm:cxn modelId="{153F8302-C7CE-43F3-B1EF-E55FC9B0FD66}" type="presParOf" srcId="{A3BCF76F-6BF9-497E-B4A1-08AF7C905AB6}" destId="{37E9F992-B05E-4877-99D4-FBB5DC23B0B6}" srcOrd="0" destOrd="0" presId="urn:microsoft.com/office/officeart/2005/8/layout/vList2"/>
    <dgm:cxn modelId="{1E1ECAEC-4FC3-42FB-89F1-66A3C83AC72A}" type="presParOf" srcId="{A3BCF76F-6BF9-497E-B4A1-08AF7C905AB6}" destId="{2605BFD9-0BA9-40F9-AFB0-01E984C3324C}" srcOrd="1" destOrd="0" presId="urn:microsoft.com/office/officeart/2005/8/layout/vList2"/>
    <dgm:cxn modelId="{FA71CAE8-E3F7-481E-93C9-D314F49B53C7}" type="presParOf" srcId="{A3BCF76F-6BF9-497E-B4A1-08AF7C905AB6}" destId="{3ECAFF43-FFD5-40CA-9A80-F3B683379E45}" srcOrd="2" destOrd="0" presId="urn:microsoft.com/office/officeart/2005/8/layout/vList2"/>
    <dgm:cxn modelId="{10EC7412-6644-48F4-9425-A61C788EBEA7}" type="presParOf" srcId="{A3BCF76F-6BF9-497E-B4A1-08AF7C905AB6}" destId="{B325DFD2-7819-4C8C-806D-DAF1ED722BE6}" srcOrd="3" destOrd="0" presId="urn:microsoft.com/office/officeart/2005/8/layout/vList2"/>
    <dgm:cxn modelId="{012E7F3E-0FE8-451D-BAAB-E3F9EC404105}" type="presParOf" srcId="{A3BCF76F-6BF9-497E-B4A1-08AF7C905AB6}" destId="{9B5B3EA2-D338-4E51-8DD7-FA84C442A046}" srcOrd="4" destOrd="0" presId="urn:microsoft.com/office/officeart/2005/8/layout/vList2"/>
    <dgm:cxn modelId="{03DAFEB0-9CF4-41ED-9C62-B82E8B0CF31D}" type="presParOf" srcId="{A3BCF76F-6BF9-497E-B4A1-08AF7C905AB6}" destId="{2A19FFA8-875F-44C3-B333-CDD4051E8179}" srcOrd="5" destOrd="0" presId="urn:microsoft.com/office/officeart/2005/8/layout/vList2"/>
    <dgm:cxn modelId="{7E59C4FA-D2FF-47A3-A6A6-7B5666CF118E}" type="presParOf" srcId="{A3BCF76F-6BF9-497E-B4A1-08AF7C905AB6}" destId="{A06A99E1-5F7E-4881-9411-8B9803235CA4}" srcOrd="6" destOrd="0" presId="urn:microsoft.com/office/officeart/2005/8/layout/vList2"/>
    <dgm:cxn modelId="{66776168-2B54-406E-9102-460FADD0A26E}" type="presParOf" srcId="{A3BCF76F-6BF9-497E-B4A1-08AF7C905AB6}" destId="{B197F6B1-7DA6-4762-B08C-046AB31741E6}" srcOrd="7" destOrd="0" presId="urn:microsoft.com/office/officeart/2005/8/layout/vList2"/>
    <dgm:cxn modelId="{B841A19C-BA26-478A-966E-EB1A5995E902}" type="presParOf" srcId="{A3BCF76F-6BF9-497E-B4A1-08AF7C905AB6}" destId="{37DF3796-DAE5-4933-A8CD-A63F2028FD64}" srcOrd="8" destOrd="0" presId="urn:microsoft.com/office/officeart/2005/8/layout/vList2"/>
    <dgm:cxn modelId="{33CDAA7E-01E4-4AF4-A8F8-998CCDC71EBC}" type="presParOf" srcId="{A3BCF76F-6BF9-497E-B4A1-08AF7C905AB6}" destId="{EE905598-EA25-4EC6-9A4E-219C948006B8}" srcOrd="9" destOrd="0" presId="urn:microsoft.com/office/officeart/2005/8/layout/vList2"/>
    <dgm:cxn modelId="{53A4C736-7DF1-4673-A612-8BAFCE67746E}" type="presParOf" srcId="{A3BCF76F-6BF9-497E-B4A1-08AF7C905AB6}" destId="{336D0D91-8CF9-4E9F-ADB0-C9496BE8DE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C939B-EEBB-4A5E-82C7-944941CC5DCD}">
      <dsp:nvSpPr>
        <dsp:cNvPr id="0" name=""/>
        <dsp:cNvSpPr/>
      </dsp:nvSpPr>
      <dsp:spPr>
        <a:xfrm>
          <a:off x="0" y="50816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Könnyű keresés a felhasználónak</a:t>
          </a:r>
          <a:endParaRPr lang="en-US" sz="1700" kern="1200" dirty="0" err="1"/>
        </a:p>
      </dsp:txBody>
      <dsp:txXfrm>
        <a:off x="19904" y="70720"/>
        <a:ext cx="8703894" cy="367937"/>
      </dsp:txXfrm>
    </dsp:sp>
    <dsp:sp modelId="{B9F4F3CE-FBBE-4614-95B9-4D906D0638F8}">
      <dsp:nvSpPr>
        <dsp:cNvPr id="0" name=""/>
        <dsp:cNvSpPr/>
      </dsp:nvSpPr>
      <dsp:spPr>
        <a:xfrm>
          <a:off x="0" y="507521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>
              <a:latin typeface="Calibri Light" panose="020F0302020204030204"/>
            </a:rPr>
            <a:t>Egyszerű böngészés az oldalon</a:t>
          </a:r>
          <a:endParaRPr lang="en-US" sz="1700" kern="1200" dirty="0"/>
        </a:p>
      </dsp:txBody>
      <dsp:txXfrm>
        <a:off x="19904" y="527425"/>
        <a:ext cx="8703894" cy="367937"/>
      </dsp:txXfrm>
    </dsp:sp>
    <dsp:sp modelId="{5ED5C955-06BE-4341-AF6B-DB9BB2E64F8E}">
      <dsp:nvSpPr>
        <dsp:cNvPr id="0" name=""/>
        <dsp:cNvSpPr/>
      </dsp:nvSpPr>
      <dsp:spPr>
        <a:xfrm>
          <a:off x="0" y="964227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>
              <a:latin typeface="Calibri Light" panose="020F0302020204030204"/>
            </a:rPr>
            <a:t>Standard platform</a:t>
          </a:r>
          <a:endParaRPr lang="en-US" sz="1700" kern="1200" dirty="0"/>
        </a:p>
      </dsp:txBody>
      <dsp:txXfrm>
        <a:off x="19904" y="984131"/>
        <a:ext cx="8703894" cy="367937"/>
      </dsp:txXfrm>
    </dsp:sp>
    <dsp:sp modelId="{41B537D7-30FC-4269-A537-97A347915850}">
      <dsp:nvSpPr>
        <dsp:cNvPr id="0" name=""/>
        <dsp:cNvSpPr/>
      </dsp:nvSpPr>
      <dsp:spPr>
        <a:xfrm>
          <a:off x="0" y="1420931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>
              <a:latin typeface="Calibri Light" panose="020F0302020204030204"/>
            </a:rPr>
            <a:t>Egyszerű regisztráció és törlés</a:t>
          </a:r>
          <a:endParaRPr lang="en-US" sz="1700" kern="1200" dirty="0"/>
        </a:p>
      </dsp:txBody>
      <dsp:txXfrm>
        <a:off x="19904" y="1440835"/>
        <a:ext cx="8703894" cy="367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9F992-B05E-4877-99D4-FBB5DC23B0B6}">
      <dsp:nvSpPr>
        <dsp:cNvPr id="0" name=""/>
        <dsp:cNvSpPr/>
      </dsp:nvSpPr>
      <dsp:spPr>
        <a:xfrm>
          <a:off x="0" y="48509"/>
          <a:ext cx="1051284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>
              <a:latin typeface="Calibri Light" panose="020F0302020204030204"/>
            </a:rPr>
            <a:t>Regisztráció</a:t>
          </a:r>
          <a:endParaRPr lang="en-US" sz="1800" kern="1200" dirty="0"/>
        </a:p>
      </dsp:txBody>
      <dsp:txXfrm>
        <a:off x="21075" y="69584"/>
        <a:ext cx="10470694" cy="389580"/>
      </dsp:txXfrm>
    </dsp:sp>
    <dsp:sp modelId="{3ECAFF43-FFD5-40CA-9A80-F3B683379E45}">
      <dsp:nvSpPr>
        <dsp:cNvPr id="0" name=""/>
        <dsp:cNvSpPr/>
      </dsp:nvSpPr>
      <dsp:spPr>
        <a:xfrm>
          <a:off x="0" y="532079"/>
          <a:ext cx="1051284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>
              <a:latin typeface="Calibri Light" panose="020F0302020204030204"/>
            </a:rPr>
            <a:t>Bejelentkezés</a:t>
          </a:r>
          <a:endParaRPr lang="en-US" sz="1800" kern="1200" dirty="0"/>
        </a:p>
      </dsp:txBody>
      <dsp:txXfrm>
        <a:off x="21075" y="553154"/>
        <a:ext cx="10470694" cy="389580"/>
      </dsp:txXfrm>
    </dsp:sp>
    <dsp:sp modelId="{9B5B3EA2-D338-4E51-8DD7-FA84C442A046}">
      <dsp:nvSpPr>
        <dsp:cNvPr id="0" name=""/>
        <dsp:cNvSpPr/>
      </dsp:nvSpPr>
      <dsp:spPr>
        <a:xfrm>
          <a:off x="0" y="1015650"/>
          <a:ext cx="1051284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>
              <a:latin typeface="Calibri Light" panose="020F0302020204030204"/>
            </a:rPr>
            <a:t>Saját profil feltöltés</a:t>
          </a:r>
          <a:endParaRPr lang="hu-HU" sz="1800" kern="1200" dirty="0"/>
        </a:p>
      </dsp:txBody>
      <dsp:txXfrm>
        <a:off x="21075" y="1036725"/>
        <a:ext cx="10470694" cy="389580"/>
      </dsp:txXfrm>
    </dsp:sp>
    <dsp:sp modelId="{A06A99E1-5F7E-4881-9411-8B9803235CA4}">
      <dsp:nvSpPr>
        <dsp:cNvPr id="0" name=""/>
        <dsp:cNvSpPr/>
      </dsp:nvSpPr>
      <dsp:spPr>
        <a:xfrm>
          <a:off x="0" y="2445857"/>
          <a:ext cx="1051284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>
              <a:latin typeface="Calibri Light" panose="020F0302020204030204"/>
            </a:rPr>
            <a:t>Keresés, böngészés</a:t>
          </a:r>
          <a:endParaRPr lang="hu-HU" sz="1800" kern="1200" dirty="0"/>
        </a:p>
      </dsp:txBody>
      <dsp:txXfrm>
        <a:off x="21075" y="2466932"/>
        <a:ext cx="10470694" cy="389580"/>
      </dsp:txXfrm>
    </dsp:sp>
    <dsp:sp modelId="{37DF3796-DAE5-4933-A8CD-A63F2028FD64}">
      <dsp:nvSpPr>
        <dsp:cNvPr id="0" name=""/>
        <dsp:cNvSpPr/>
      </dsp:nvSpPr>
      <dsp:spPr>
        <a:xfrm>
          <a:off x="0" y="1493898"/>
          <a:ext cx="1051284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>
              <a:latin typeface="Calibri Light" panose="020F0302020204030204"/>
            </a:rPr>
            <a:t>Profil Törlés</a:t>
          </a:r>
        </a:p>
      </dsp:txBody>
      <dsp:txXfrm>
        <a:off x="21075" y="1514973"/>
        <a:ext cx="10470694" cy="389580"/>
      </dsp:txXfrm>
    </dsp:sp>
    <dsp:sp modelId="{336D0D91-8CF9-4E9F-ADB0-C9496BE8DEF0}">
      <dsp:nvSpPr>
        <dsp:cNvPr id="0" name=""/>
        <dsp:cNvSpPr/>
      </dsp:nvSpPr>
      <dsp:spPr>
        <a:xfrm>
          <a:off x="0" y="1988657"/>
          <a:ext cx="1051284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>
              <a:latin typeface="Calibri Light" panose="020F0302020204030204"/>
            </a:rPr>
            <a:t>Fórum</a:t>
          </a:r>
        </a:p>
      </dsp:txBody>
      <dsp:txXfrm>
        <a:off x="21075" y="2009732"/>
        <a:ext cx="10470694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07A39-2DC1-43F7-82AA-1DA21BD156DA}" type="datetimeFigureOut">
              <a:rPr lang="hu-HU" smtClean="0"/>
              <a:t>2023. 05. 06.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28B5-E149-4C17-A8E6-DFB89AB3D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714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796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Kontrollerek a backend lelke.</a:t>
            </a:r>
          </a:p>
          <a:p>
            <a:r>
              <a:rPr lang="hu-HU" dirty="0"/>
              <a:t>A kontrollerekben olyan metódusok találhatók, amik vagy az adatbázisban található adatokkal dolgoznak (adatok hozzáadása, módosítása, törlése, lekérése megjelenítéshez) továbbá vannak olyan metódusok is, amelyek a weblapon található oldalakat jelenítik meg.</a:t>
            </a:r>
          </a:p>
          <a:p>
            <a:r>
              <a:rPr lang="hu-HU" dirty="0"/>
              <a:t>Lehetőség van segéd metódusok (</a:t>
            </a:r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) létrehozására is, amelyek számításokat vagy olyan folyamatokat hajtanak végre amik az adott feladathoz kapcsolódnak. Pl.: képfájl feltöltése a tanár profil adatainak hozzáadásakor.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02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30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1590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alkalmazás célja, hogy tanárok és diákok könnyen egymásra találjanak. A tanulás könnyítés volt a másodlagos célunk. Információs felületként segítséget nyújthat az iskolaválasztásban, a felvételikre való felkészülésben. Akinek kiegészítő oktatásra van szüksége, hogy céljait elérje, ezen az oldalon megtalálhatja a számára ideális magántanárt.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21590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fórum lehetőséget ad arra, hogy közösségként kommunikáljanak egymással az oldal felhasználói. A diákok segítséget kérhetnek a fórumon keresztül, de a szülők is tájékozódhatnak az oldalon a tanulással kapcsolatos témákban. Segítséget nyújtva a tanárok is könnyebben elérhetik a tanítványaikat.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215900" algn="just">
              <a:lnSpc>
                <a:spcPct val="150000"/>
              </a:lnSpc>
              <a:spcAft>
                <a:spcPts val="6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oldalon regisztráció után a tanár (továbbiakban szolgáltató) feltöltheti adatait. Az oktatás helyszínét, oktatni kívánt tantárgyakat, az oktatás szintjét, az óradíját, fényképet, önéletrajzot, elérhetőséget tölthet fel. 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215900" algn="just">
              <a:lnSpc>
                <a:spcPct val="150000"/>
              </a:lnSpc>
              <a:spcAft>
                <a:spcPts val="6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diákok regisztráció után szűrők segítségével kereshetnek számukra megfelelő tanárt.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215900" algn="just">
              <a:lnSpc>
                <a:spcPct val="150000"/>
              </a:lnSpc>
              <a:spcAft>
                <a:spcPts val="6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Regisztráció nélkül elérthető az oldalon az információs felület, ahol érdekes cikkeket, információkat talál a felhasználó a tanulásról, tanulási módszerekről. Ezek egyelőre fiktív szövegek, nem valós cikkek. 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450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755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B9914C2-76E4-F42B-6859-180E56FCC848}"/>
              </a:ext>
            </a:extLst>
          </p:cNvPr>
          <p:cNvSpPr txBox="1"/>
          <p:nvPr/>
        </p:nvSpPr>
        <p:spPr>
          <a:xfrm>
            <a:off x="914400" y="1295330"/>
            <a:ext cx="24536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 err="1"/>
              <a:t>Mvc</a:t>
            </a:r>
            <a:endParaRPr lang="hu-HU" dirty="0"/>
          </a:p>
          <a:p>
            <a:r>
              <a:rPr lang="hu-HU" dirty="0"/>
              <a:t>Ez a keretrendszer az MVC program tervezési mintára épül. Ami szétválasztja egymástól a </a:t>
            </a:r>
            <a:r>
              <a:rPr lang="hu-HU" dirty="0" err="1"/>
              <a:t>View</a:t>
            </a:r>
            <a:r>
              <a:rPr lang="hu-HU" dirty="0"/>
              <a:t>-t a </a:t>
            </a:r>
            <a:r>
              <a:rPr lang="hu-HU" dirty="0" err="1"/>
              <a:t>Model-től</a:t>
            </a:r>
            <a:r>
              <a:rPr lang="hu-HU" dirty="0"/>
              <a:t> és a Kontrollertől.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2218E8A-9382-4708-9D84-C2D8D505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9" y="1893558"/>
            <a:ext cx="2453641" cy="23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Laravel egy ingyenes és nyílt forráskódú PHP webes keretrendszer</a:t>
            </a:r>
          </a:p>
          <a:p>
            <a:endParaRPr lang="hu-HU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hu-H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phpMyAdmin egy nyílt forrású eszköz, amit PHP-ban írtak a </a:t>
            </a:r>
            <a:r>
              <a:rPr lang="hu-H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hu-H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menedzselésére az interneten keresztül. Jelenleg képes készíteni és eldobni adatbázisokat, készíteni/eldobni/módosítani táblákat, törölni/módosítani/hozzáadni mezőket, SQL parancsokat futtatni és a mezőkön kulcsokat kezelni.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42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Laravel keretrendszert választottunk, mert úgy ítéltük meg, hogy ezzel tudjuk a legjobban megvalósítani a terveinket.</a:t>
            </a:r>
          </a:p>
          <a:p>
            <a:r>
              <a:rPr lang="hu-HU" dirty="0"/>
              <a:t>Lehetőséget ad könnyen átlátható kontrollerek és </a:t>
            </a:r>
            <a:r>
              <a:rPr lang="hu-HU" dirty="0" err="1"/>
              <a:t>rout</a:t>
            </a:r>
            <a:r>
              <a:rPr lang="hu-HU" dirty="0"/>
              <a:t>-ok létrehozásához.</a:t>
            </a:r>
          </a:p>
          <a:p>
            <a:r>
              <a:rPr lang="hu-HU" dirty="0"/>
              <a:t>Az </a:t>
            </a:r>
            <a:r>
              <a:rPr lang="hu-HU" dirty="0" err="1"/>
              <a:t>autentikációhoz</a:t>
            </a:r>
            <a:r>
              <a:rPr lang="hu-HU" dirty="0"/>
              <a:t> a Laravel beépített metódusait használtuk.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96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Különböző jogosultságokat kapnak a tanárok és a diákok. </a:t>
            </a:r>
          </a:p>
          <a:p>
            <a:r>
              <a:rPr lang="hu-HU" dirty="0"/>
              <a:t>A </a:t>
            </a:r>
            <a:r>
              <a:rPr lang="hu-HU" dirty="0" err="1"/>
              <a:t>user</a:t>
            </a:r>
            <a:r>
              <a:rPr lang="hu-HU" dirty="0"/>
              <a:t>-t belépéskor megvizsgáljuk, hogy milyen </a:t>
            </a:r>
            <a:r>
              <a:rPr lang="hu-HU" dirty="0" err="1"/>
              <a:t>user</a:t>
            </a:r>
            <a:r>
              <a:rPr lang="hu-HU" dirty="0"/>
              <a:t>-group neve van. Ha „tanár” akkor megjelenítjük neki a saját adatait tartalmazó adat oldalát, ha még nincs kitöltve.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if ($user-&gt;user_group-&gt;name == '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tanár</a:t>
            </a:r>
            <a:r>
              <a:rPr lang="en-US" b="0" dirty="0">
                <a:effectLst/>
                <a:latin typeface="Consolas" panose="020B0609020204030204" pitchFamily="49" charset="0"/>
              </a:rPr>
              <a:t>’)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Belépés után minden felhasználót a fő oldalra vagyis a </a:t>
            </a:r>
            <a:r>
              <a:rPr lang="hu-HU" dirty="0" err="1"/>
              <a:t>Tarár</a:t>
            </a:r>
            <a:r>
              <a:rPr lang="hu-HU" dirty="0"/>
              <a:t> Kereső oldalra irányítunk.</a:t>
            </a:r>
          </a:p>
          <a:p>
            <a:r>
              <a:rPr lang="hu-HU" dirty="0"/>
              <a:t>Ezeket a </a:t>
            </a:r>
            <a:r>
              <a:rPr lang="hu-HU" dirty="0" err="1"/>
              <a:t>middleware</a:t>
            </a:r>
            <a:r>
              <a:rPr lang="hu-HU" dirty="0"/>
              <a:t> </a:t>
            </a:r>
            <a:r>
              <a:rPr lang="hu-HU" dirty="0" err="1"/>
              <a:t>rout-okat</a:t>
            </a:r>
            <a:r>
              <a:rPr lang="hu-HU" dirty="0"/>
              <a:t> az látja aki belépett.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7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7977CEA-4D29-B502-44AC-35233CE8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5800690"/>
            <a:ext cx="4290432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0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Migrációs kódok alapján</a:t>
            </a:r>
          </a:p>
          <a:p>
            <a:r>
              <a:rPr lang="hu-HU" dirty="0"/>
              <a:t>A laravel migrációs séma alapján a hozzákapcsolt adatbázisban a táblák valamint kapcsolataik leképezhetőek. </a:t>
            </a:r>
          </a:p>
          <a:p>
            <a:r>
              <a:rPr lang="hu-HU" dirty="0"/>
              <a:t>Itt a </a:t>
            </a:r>
            <a:r>
              <a:rPr lang="hu-HU" dirty="0" err="1"/>
              <a:t>teachers_table</a:t>
            </a:r>
            <a:r>
              <a:rPr lang="hu-HU" dirty="0"/>
              <a:t> és a </a:t>
            </a:r>
            <a:r>
              <a:rPr lang="hu-HU" dirty="0" err="1"/>
              <a:t>users_group</a:t>
            </a:r>
            <a:r>
              <a:rPr lang="hu-HU" dirty="0"/>
              <a:t> tábla sémája látható. A különböző oszlopok típusait megadhatjuk, úgy mint </a:t>
            </a:r>
            <a:r>
              <a:rPr lang="hu-HU" dirty="0" err="1"/>
              <a:t>mediumText</a:t>
            </a:r>
            <a:r>
              <a:rPr lang="hu-HU" dirty="0"/>
              <a:t>, </a:t>
            </a:r>
            <a:r>
              <a:rPr lang="hu-HU" dirty="0" err="1"/>
              <a:t>smallInteger</a:t>
            </a:r>
            <a:r>
              <a:rPr lang="hu-HU" dirty="0"/>
              <a:t>, </a:t>
            </a:r>
            <a:r>
              <a:rPr lang="hu-HU" dirty="0" err="1"/>
              <a:t>string</a:t>
            </a:r>
            <a:r>
              <a:rPr lang="hu-HU" dirty="0"/>
              <a:t>.</a:t>
            </a:r>
          </a:p>
          <a:p>
            <a:r>
              <a:rPr lang="hu-HU" dirty="0"/>
              <a:t>A Laravel beépített </a:t>
            </a:r>
            <a:r>
              <a:rPr lang="hu-HU" dirty="0" err="1"/>
              <a:t>Id</a:t>
            </a:r>
            <a:r>
              <a:rPr lang="hu-HU" dirty="0"/>
              <a:t> metódusa meghatározza a tábla elsődleges kulcsát, valamint idegen kulcsot </a:t>
            </a:r>
            <a:r>
              <a:rPr lang="hu-HU" dirty="0" err="1"/>
              <a:t>foreignId</a:t>
            </a:r>
            <a:r>
              <a:rPr lang="hu-HU" dirty="0"/>
              <a:t> metódussal lehet meghatározni.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18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changeuserdata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hu-HU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UserAuthController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showChangeUserDataPage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])-&gt;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changeUserDataPage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</a:t>
            </a:r>
          </a:p>
          <a:p>
            <a:r>
              <a:rPr lang="hu-HU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//metódus megjelenítésben segít</a:t>
            </a: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changeuserdata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CDCAA"/>
                </a:solidFill>
                <a:latin typeface="Consolas" panose="020B0609020204030204" pitchFamily="49" charset="0"/>
              </a:rPr>
              <a:t>//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hu-HU" dirty="0">
                <a:solidFill>
                  <a:srgbClr val="DCDCAA"/>
                </a:solidFill>
                <a:latin typeface="Consolas" panose="020B0609020204030204" pitchFamily="49" charset="0"/>
              </a:rPr>
              <a:t>-je </a:t>
            </a: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UserAuthController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kontroller amire hivatkozik</a:t>
            </a: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showChangeUserDataPage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’// a kontrollerben található metódus</a:t>
            </a: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changeUserDataPage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);//a </a:t>
            </a:r>
            <a:r>
              <a:rPr lang="hu-H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hivatkozási neve </a:t>
            </a: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Itt található az összes </a:t>
            </a:r>
            <a:r>
              <a:rPr lang="hu-HU" dirty="0" err="1">
                <a:latin typeface="Consolas" panose="020B0609020204030204" pitchFamily="49" charset="0"/>
              </a:rPr>
              <a:t>route</a:t>
            </a:r>
            <a:r>
              <a:rPr lang="hu-HU" dirty="0">
                <a:latin typeface="Consolas" panose="020B0609020204030204" pitchFamily="49" charset="0"/>
              </a:rPr>
              <a:t> (útvonal)</a:t>
            </a:r>
          </a:p>
          <a:p>
            <a:endParaRPr lang="hu-HU" dirty="0">
              <a:latin typeface="Consolas" panose="020B0609020204030204" pitchFamily="49" charset="0"/>
            </a:endParaRPr>
          </a:p>
          <a:p>
            <a:r>
              <a:rPr lang="hu-HU" dirty="0" err="1">
                <a:latin typeface="Consolas" panose="020B0609020204030204" pitchFamily="49" charset="0"/>
              </a:rPr>
              <a:t>Middlewares</a:t>
            </a:r>
            <a:r>
              <a:rPr lang="hu-HU" dirty="0">
                <a:latin typeface="Consolas" panose="020B0609020204030204" pitchFamily="49" charset="0"/>
              </a:rPr>
              <a:t>//</a:t>
            </a:r>
            <a:r>
              <a:rPr lang="hu-HU" dirty="0"/>
              <a:t> átlátható mechanizmust biztosítanak az alkalmazásba érkező HTTP-kérések ellenőrzéséhez és szűréséhez.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28B5-E149-4C17-A8E6-DFB89AB3D484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25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01_F0822CB8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365E7E7-4951-9505-FD20-F83E4247C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4038037"/>
            <a:ext cx="5107366" cy="2087424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hu-HU" sz="4800" dirty="0">
                <a:solidFill>
                  <a:schemeClr val="bg1"/>
                </a:solidFill>
                <a:cs typeface="Calibri Light"/>
              </a:rPr>
              <a:t>TANÁRT KERES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A4DE51-868B-7FCF-C8D3-CFA8001C2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159" y="4038037"/>
            <a:ext cx="5494550" cy="2097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  <a:cs typeface="Calibri"/>
              </a:rPr>
              <a:t>Készítette:</a:t>
            </a:r>
          </a:p>
          <a:p>
            <a:pPr algn="l"/>
            <a:r>
              <a:rPr lang="hu-HU" dirty="0">
                <a:solidFill>
                  <a:schemeClr val="bg1"/>
                </a:solidFill>
                <a:cs typeface="Calibri"/>
              </a:rPr>
              <a:t>Kasza Imre, Pirik Zsolt , Tóth Sági Andrea</a:t>
            </a:r>
          </a:p>
        </p:txBody>
      </p:sp>
      <p:pic>
        <p:nvPicPr>
          <p:cNvPr id="4" name="Kép 4" descr="A képen személy, csoport, pózolás, asztal látható&#10;&#10;Automatikusan generált leírás">
            <a:extLst>
              <a:ext uri="{FF2B5EF4-FFF2-40B4-BE49-F238E27FC236}">
                <a16:creationId xmlns:a16="http://schemas.microsoft.com/office/drawing/2014/main" id="{A8E0E434-CDF9-97E6-96AC-6AC232FB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" y="1332180"/>
            <a:ext cx="12194345" cy="185676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Controllers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2164125"/>
            <a:ext cx="4466533" cy="26580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/>
              </a:rPr>
              <a:t>Functions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that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collect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or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alter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data</a:t>
            </a:r>
            <a:endParaRPr lang="hu-HU" dirty="0">
              <a:cs typeface="Calibri"/>
            </a:endParaRPr>
          </a:p>
          <a:p>
            <a:r>
              <a:rPr lang="hu-HU" sz="2800" dirty="0" err="1">
                <a:cs typeface="Calibri"/>
              </a:rPr>
              <a:t>Functions</a:t>
            </a:r>
            <a:r>
              <a:rPr lang="hu-HU" sz="2800" dirty="0">
                <a:cs typeface="Calibri"/>
              </a:rPr>
              <a:t> </a:t>
            </a:r>
            <a:r>
              <a:rPr lang="hu-HU" sz="2800" dirty="0" err="1">
                <a:cs typeface="Calibri"/>
              </a:rPr>
              <a:t>that</a:t>
            </a:r>
            <a:r>
              <a:rPr lang="hu-HU" sz="2800" dirty="0">
                <a:cs typeface="Calibri"/>
              </a:rPr>
              <a:t> </a:t>
            </a:r>
            <a:r>
              <a:rPr lang="hu-HU" sz="2800" dirty="0" err="1">
                <a:cs typeface="Calibri"/>
              </a:rPr>
              <a:t>interact</a:t>
            </a:r>
            <a:r>
              <a:rPr lang="hu-HU" sz="2800" dirty="0">
                <a:cs typeface="Calibri"/>
              </a:rPr>
              <a:t> </a:t>
            </a:r>
            <a:r>
              <a:rPr lang="hu-HU" sz="2800" dirty="0" err="1">
                <a:cs typeface="Calibri"/>
              </a:rPr>
              <a:t>with</a:t>
            </a:r>
            <a:r>
              <a:rPr lang="hu-HU" sz="2800" dirty="0">
                <a:cs typeface="Calibri"/>
              </a:rPr>
              <a:t> </a:t>
            </a:r>
            <a:r>
              <a:rPr lang="hu-HU" sz="2800" dirty="0" err="1">
                <a:cs typeface="Calibri"/>
              </a:rPr>
              <a:t>views</a:t>
            </a:r>
            <a:endParaRPr lang="hu-HU" sz="2800" dirty="0">
              <a:cs typeface="Calibri"/>
            </a:endParaRPr>
          </a:p>
          <a:p>
            <a:r>
              <a:rPr lang="hu-HU" dirty="0" err="1">
                <a:cs typeface="Calibri"/>
              </a:rPr>
              <a:t>Helper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functions</a:t>
            </a:r>
            <a:r>
              <a:rPr lang="hu-HU" dirty="0">
                <a:cs typeface="Calibri"/>
              </a:rPr>
              <a:t> (</a:t>
            </a:r>
            <a:r>
              <a:rPr lang="hu-HU" dirty="0" err="1">
                <a:cs typeface="Calibri"/>
              </a:rPr>
              <a:t>private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function</a:t>
            </a:r>
            <a:r>
              <a:rPr lang="hu-HU" dirty="0">
                <a:cs typeface="Calibri"/>
              </a:rPr>
              <a:t>)</a:t>
            </a:r>
            <a:endParaRPr lang="hu-HU" sz="2800" dirty="0">
              <a:cs typeface="Calibri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C66E535-AC04-C4E8-3209-D80B78A1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79" y="1949569"/>
            <a:ext cx="7042030" cy="36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4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Database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/>
              </a:rPr>
              <a:t>mySQL</a:t>
            </a:r>
            <a:endParaRPr lang="hu-HU" dirty="0" err="1"/>
          </a:p>
          <a:p>
            <a:r>
              <a:rPr lang="hu-HU" dirty="0">
                <a:cs typeface="Calibri"/>
              </a:rPr>
              <a:t>xx </a:t>
            </a:r>
            <a:r>
              <a:rPr lang="hu-HU" dirty="0" err="1">
                <a:cs typeface="Calibri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16763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78" y="227126"/>
            <a:ext cx="4316278" cy="52768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500" b="1" err="1">
                <a:cs typeface="Calibri Light"/>
              </a:rPr>
              <a:t>Tabla</a:t>
            </a:r>
            <a:r>
              <a:rPr lang="hu-HU" sz="3500" b="1" dirty="0">
                <a:cs typeface="Calibri Light"/>
              </a:rPr>
              <a:t> kapcsolatok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602FE107-A7C0-9ADC-B266-7F614E65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530" y="2017089"/>
            <a:ext cx="15191204" cy="4331017"/>
          </a:xfrm>
          <a:prstGeom prst="rect">
            <a:avLst/>
          </a:prstGeom>
        </p:spPr>
      </p:pic>
      <p:pic>
        <p:nvPicPr>
          <p:cNvPr id="3" name="Kép 3" descr="A képen asztal látható&#10;&#10;Automatikusan generált leírás">
            <a:extLst>
              <a:ext uri="{FF2B5EF4-FFF2-40B4-BE49-F238E27FC236}">
                <a16:creationId xmlns:a16="http://schemas.microsoft.com/office/drawing/2014/main" id="{E9903E65-DEA5-FDD6-65B2-D11175DFD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4" r="3765" b="6587"/>
          <a:stretch/>
        </p:blipFill>
        <p:spPr>
          <a:xfrm>
            <a:off x="656096" y="834996"/>
            <a:ext cx="10562377" cy="58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>
                <a:cs typeface="Calibri Light"/>
              </a:rPr>
              <a:t>Reszponzív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Mobil </a:t>
            </a:r>
            <a:r>
              <a:rPr lang="hu-HU" dirty="0" err="1">
                <a:cs typeface="Calibri"/>
              </a:rPr>
              <a:t>platfromra</a:t>
            </a:r>
            <a:r>
              <a:rPr lang="hu-HU" dirty="0">
                <a:cs typeface="Calibri"/>
              </a:rPr>
              <a:t> is optimalizálva</a:t>
            </a:r>
          </a:p>
          <a:p>
            <a:r>
              <a:rPr lang="hu-HU" dirty="0">
                <a:cs typeface="Calibri"/>
              </a:rPr>
              <a:t>Elérhető bárhonnan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59F47695-968B-2977-F6A9-204D499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120" y="2503975"/>
            <a:ext cx="13767519" cy="3931352"/>
          </a:xfrm>
          <a:prstGeom prst="rect">
            <a:avLst/>
          </a:prstGeom>
        </p:spPr>
      </p:pic>
      <p:pic>
        <p:nvPicPr>
          <p:cNvPr id="4" name="Kép 5">
            <a:extLst>
              <a:ext uri="{FF2B5EF4-FFF2-40B4-BE49-F238E27FC236}">
                <a16:creationId xmlns:a16="http://schemas.microsoft.com/office/drawing/2014/main" id="{81CFC104-0FE4-001B-BE5F-58CE714E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23" y="663032"/>
            <a:ext cx="5274589" cy="40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Tests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>
                <a:cs typeface="Calibri"/>
              </a:rPr>
              <a:t>Frontend</a:t>
            </a:r>
            <a:endParaRPr lang="hu-HU"/>
          </a:p>
          <a:p>
            <a:r>
              <a:rPr lang="hu-HU" dirty="0">
                <a:cs typeface="Calibri" panose="020F0502020204030204"/>
              </a:rPr>
              <a:t>Se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AB15DE7F-219C-E10F-8DF8-07B7D399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54" y="4441262"/>
            <a:ext cx="8776570" cy="2516159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174538A9-D79E-B91A-33C8-1EE5F7AF1154}"/>
              </a:ext>
            </a:extLst>
          </p:cNvPr>
          <p:cNvSpPr txBox="1">
            <a:spLocks/>
          </p:cNvSpPr>
          <p:nvPr/>
        </p:nvSpPr>
        <p:spPr>
          <a:xfrm>
            <a:off x="6053203" y="1816086"/>
            <a:ext cx="4346532" cy="252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b="1" dirty="0">
                <a:cs typeface="Calibri"/>
              </a:rPr>
              <a:t>Backend</a:t>
            </a:r>
            <a:endParaRPr lang="hu-HU" dirty="0"/>
          </a:p>
          <a:p>
            <a:r>
              <a:rPr lang="hu-HU" dirty="0" err="1">
                <a:cs typeface="Calibri" panose="020F0502020204030204"/>
              </a:rPr>
              <a:t>Every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request</a:t>
            </a:r>
          </a:p>
          <a:p>
            <a:r>
              <a:rPr lang="hu-HU" dirty="0" err="1">
                <a:cs typeface="Calibri" panose="020F0502020204030204"/>
              </a:rPr>
              <a:t>Memory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749520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hu-HU" sz="4800" b="1">
                <a:solidFill>
                  <a:srgbClr val="FFFFFF"/>
                </a:solidFill>
                <a:cs typeface="Calibri Light"/>
              </a:rPr>
              <a:t>Teamwork</a:t>
            </a:r>
            <a:endParaRPr lang="hu-HU" sz="480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200">
                <a:solidFill>
                  <a:srgbClr val="FFFFFF"/>
                </a:solidFill>
                <a:cs typeface="Calibri" panose="020F0502020204030204"/>
              </a:rPr>
              <a:t>GitHub</a:t>
            </a:r>
          </a:p>
          <a:p>
            <a:r>
              <a:rPr lang="hu-HU" sz="2200">
                <a:solidFill>
                  <a:srgbClr val="FFFFFF"/>
                </a:solidFill>
                <a:cs typeface="Calibri" panose="020F0502020204030204"/>
              </a:rPr>
              <a:t>Microsoft Teams</a:t>
            </a:r>
          </a:p>
          <a:p>
            <a:r>
              <a:rPr lang="hu-HU" sz="2200">
                <a:solidFill>
                  <a:srgbClr val="FFFFFF"/>
                </a:solidFill>
                <a:cs typeface="Calibri" panose="020F0502020204030204"/>
              </a:rPr>
              <a:t>Clean code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B9479F64-A1B6-D3BB-8630-A4FFBDC9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068886"/>
            <a:ext cx="10917936" cy="30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Teamwork</a:t>
            </a:r>
            <a:r>
              <a:rPr lang="hu-HU" b="1" dirty="0">
                <a:cs typeface="Calibri Light"/>
              </a:rPr>
              <a:t> - Frontend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Se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174538A9-D79E-B91A-33C8-1EE5F7AF1154}"/>
              </a:ext>
            </a:extLst>
          </p:cNvPr>
          <p:cNvSpPr txBox="1">
            <a:spLocks/>
          </p:cNvSpPr>
          <p:nvPr/>
        </p:nvSpPr>
        <p:spPr>
          <a:xfrm>
            <a:off x="6053203" y="1816086"/>
            <a:ext cx="4346532" cy="252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 err="1">
                <a:cs typeface="Calibri" panose="020F0502020204030204"/>
              </a:rPr>
              <a:t>Every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request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Memory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E3F110D2-BD15-CB77-0423-C73E5D95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77" y="4347318"/>
            <a:ext cx="10123117" cy="28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Teamwork</a:t>
            </a:r>
            <a:r>
              <a:rPr lang="hu-HU" b="1" dirty="0">
                <a:cs typeface="Calibri Light"/>
              </a:rPr>
              <a:t> - Backand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Se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174538A9-D79E-B91A-33C8-1EE5F7AF1154}"/>
              </a:ext>
            </a:extLst>
          </p:cNvPr>
          <p:cNvSpPr txBox="1">
            <a:spLocks/>
          </p:cNvSpPr>
          <p:nvPr/>
        </p:nvSpPr>
        <p:spPr>
          <a:xfrm>
            <a:off x="6053203" y="1816086"/>
            <a:ext cx="4346532" cy="252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 err="1">
                <a:cs typeface="Calibri" panose="020F0502020204030204"/>
              </a:rPr>
              <a:t>Every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request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Memory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A72E5A55-5955-9BF1-A0A6-D5D3FFC9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26" y="3992413"/>
            <a:ext cx="10728542" cy="30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Publication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 panose="020F0502020204030204"/>
              </a:rPr>
              <a:t>Git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hub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5AEA98E9-66FF-FFA2-E95A-61D9F09E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907" y="1361947"/>
            <a:ext cx="16333938" cy="46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B19DB5-A632-42DA-B467-8A913D1B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11846" y="470644"/>
            <a:ext cx="4414756" cy="63873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255" y="846524"/>
            <a:ext cx="3209335" cy="5113112"/>
          </a:xfrm>
        </p:spPr>
        <p:txBody>
          <a:bodyPr>
            <a:normAutofit/>
          </a:bodyPr>
          <a:lstStyle/>
          <a:p>
            <a:pPr algn="ctr"/>
            <a:r>
              <a:rPr lang="hu-HU" sz="3500" b="1" dirty="0">
                <a:solidFill>
                  <a:schemeClr val="bg1"/>
                </a:solidFill>
                <a:cs typeface="Calibri Light"/>
              </a:rPr>
              <a:t>További tervek</a:t>
            </a:r>
            <a:endParaRPr lang="hu-HU" sz="35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83B2D-BF4E-4773-99DE-61834B033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957" y="846523"/>
            <a:ext cx="5287923" cy="5113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3000" dirty="0">
                <a:cs typeface="Calibri"/>
              </a:rPr>
              <a:t>Online fizetőrendszer</a:t>
            </a:r>
          </a:p>
          <a:p>
            <a:r>
              <a:rPr lang="hu-HU" sz="3000" dirty="0">
                <a:cs typeface="Calibri"/>
              </a:rPr>
              <a:t>Blog hozzáadása</a:t>
            </a:r>
          </a:p>
          <a:p>
            <a:r>
              <a:rPr lang="hu-HU" sz="3000" dirty="0">
                <a:cs typeface="Calibri"/>
              </a:rPr>
              <a:t>Értékelés hozzáadása</a:t>
            </a:r>
          </a:p>
          <a:p>
            <a:r>
              <a:rPr lang="hu-HU" sz="3000" dirty="0">
                <a:cs typeface="Calibri"/>
              </a:rPr>
              <a:t>Online foglalórendszer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50840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4BA77072-6FFA-B0FD-FE0D-C75D9196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805" y="2936901"/>
            <a:ext cx="11490542" cy="32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 b="1" dirty="0">
                <a:solidFill>
                  <a:srgbClr val="FFFFFF"/>
                </a:solidFill>
              </a:rPr>
              <a:t>A program célja:</a:t>
            </a:r>
            <a:endParaRPr lang="hu-HU" sz="4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631" y="2112579"/>
            <a:ext cx="8922203" cy="125641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184785" indent="-184785" defTabSz="740664">
              <a:spcBef>
                <a:spcPts val="810"/>
              </a:spcBef>
            </a:pPr>
            <a:r>
              <a:rPr lang="hu-HU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 alkalmazás célja, hogy tanárok és diákok könnyen egymásra találjanak.</a:t>
            </a:r>
          </a:p>
          <a:p>
            <a:pPr marL="184785" indent="-184785" defTabSz="740664">
              <a:spcBef>
                <a:spcPts val="810"/>
              </a:spcBef>
            </a:pPr>
            <a:r>
              <a:rPr lang="hu-HU" sz="3200" kern="1200" dirty="0">
                <a:latin typeface="+mn-lt"/>
                <a:ea typeface="+mn-lt"/>
                <a:cs typeface="+mn-lt"/>
              </a:rPr>
              <a:t>Segítséget szeretnénk nyújtani a  tanuláshoz és a felvételikhez. </a:t>
            </a:r>
            <a:endParaRPr lang="hu-HU" sz="3200" dirty="0">
              <a:cs typeface="Calibri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69844C7-DEBE-3E59-F1E6-E61D0C4E26CB}"/>
              </a:ext>
            </a:extLst>
          </p:cNvPr>
          <p:cNvSpPr txBox="1"/>
          <p:nvPr/>
        </p:nvSpPr>
        <p:spPr>
          <a:xfrm>
            <a:off x="1600377" y="3740793"/>
            <a:ext cx="9015187" cy="6408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hu-HU" sz="3564" b="1" kern="1200" dirty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Főbb céljaink</a:t>
            </a:r>
            <a:r>
              <a:rPr lang="hu-HU" sz="3564" kern="1200" dirty="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​</a:t>
            </a:r>
            <a:endParaRPr lang="hu-HU" dirty="0"/>
          </a:p>
        </p:txBody>
      </p:sp>
      <p:graphicFrame>
        <p:nvGraphicFramePr>
          <p:cNvPr id="9" name="Szövegdoboz 5">
            <a:extLst>
              <a:ext uri="{FF2B5EF4-FFF2-40B4-BE49-F238E27FC236}">
                <a16:creationId xmlns:a16="http://schemas.microsoft.com/office/drawing/2014/main" id="{03C4276E-57E3-657C-BE15-F7F938661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403719"/>
              </p:ext>
            </p:extLst>
          </p:nvPr>
        </p:nvGraphicFramePr>
        <p:xfrm>
          <a:off x="1600376" y="4425890"/>
          <a:ext cx="8743702" cy="187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50629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>
                <a:cs typeface="Calibri Light"/>
              </a:rPr>
              <a:t>Tanart </a:t>
            </a:r>
            <a:r>
              <a:rPr lang="hu-HU" b="1" dirty="0" err="1">
                <a:cs typeface="Calibri Light"/>
              </a:rPr>
              <a:t>kers</a:t>
            </a:r>
            <a:r>
              <a:rPr lang="hu-HU" b="1" dirty="0">
                <a:cs typeface="Calibri Light"/>
              </a:rPr>
              <a:t> </a:t>
            </a:r>
            <a:r>
              <a:rPr lang="hu-HU" b="1" dirty="0" err="1">
                <a:cs typeface="Calibri Light"/>
              </a:rPr>
              <a:t>demo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 panose="020F0502020204030204"/>
              </a:rPr>
              <a:t>Git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hub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6" name="Kép 6">
            <a:extLst>
              <a:ext uri="{FF2B5EF4-FFF2-40B4-BE49-F238E27FC236}">
                <a16:creationId xmlns:a16="http://schemas.microsoft.com/office/drawing/2014/main" id="{94BC254B-A13D-87AB-652A-9C8310CEE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6" r="916" b="6879"/>
          <a:stretch/>
        </p:blipFill>
        <p:spPr>
          <a:xfrm>
            <a:off x="5266842" y="0"/>
            <a:ext cx="6979475" cy="687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>
                <a:cs typeface="Calibri Light"/>
              </a:rPr>
              <a:t>Tanart </a:t>
            </a:r>
            <a:r>
              <a:rPr lang="hu-HU" b="1" dirty="0" err="1">
                <a:cs typeface="Calibri Light"/>
              </a:rPr>
              <a:t>kers</a:t>
            </a:r>
            <a:r>
              <a:rPr lang="hu-HU" b="1" dirty="0">
                <a:cs typeface="Calibri Light"/>
              </a:rPr>
              <a:t> </a:t>
            </a:r>
            <a:r>
              <a:rPr lang="hu-HU" b="1" dirty="0" err="1">
                <a:cs typeface="Calibri Light"/>
              </a:rPr>
              <a:t>demo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 panose="020F0502020204030204"/>
              </a:rPr>
              <a:t>Git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hub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7394FCBB-1B6F-0C2B-DF98-DBEE50A0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" t="1715" r="5561" b="8954"/>
          <a:stretch/>
        </p:blipFill>
        <p:spPr>
          <a:xfrm>
            <a:off x="6664272" y="2583"/>
            <a:ext cx="4345331" cy="69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2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ea typeface="+mj-lt"/>
                <a:cs typeface="+mj-lt"/>
              </a:rPr>
              <a:t>A program funkciók: </a:t>
            </a:r>
            <a:endParaRPr lang="hu-HU" sz="4000" b="1">
              <a:solidFill>
                <a:schemeClr val="bg1"/>
              </a:solidFill>
              <a:cs typeface="Calibri Light"/>
            </a:endParaRPr>
          </a:p>
        </p:txBody>
      </p:sp>
      <p:graphicFrame>
        <p:nvGraphicFramePr>
          <p:cNvPr id="17" name="Tartalom helye 2">
            <a:extLst>
              <a:ext uri="{FF2B5EF4-FFF2-40B4-BE49-F238E27FC236}">
                <a16:creationId xmlns:a16="http://schemas.microsoft.com/office/drawing/2014/main" id="{27476D0A-4A64-DD37-954B-C8E59EEF5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59345"/>
              </p:ext>
            </p:extLst>
          </p:nvPr>
        </p:nvGraphicFramePr>
        <p:xfrm>
          <a:off x="902776" y="2789967"/>
          <a:ext cx="10512844" cy="29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818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5E98D-A0E0-450E-F109-1842227C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MVC</a:t>
            </a:r>
            <a:br>
              <a:rPr lang="hu-HU" dirty="0"/>
            </a:b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2EC21CD-43FA-E26C-8167-CC6872FD5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 Laravel keretrendszer az MVC programtervezési mintára épül. Ami szétválasztja egymástól a </a:t>
            </a:r>
            <a:r>
              <a:rPr lang="hu-HU" dirty="0" err="1"/>
              <a:t>View</a:t>
            </a:r>
            <a:r>
              <a:rPr lang="hu-HU" dirty="0"/>
              <a:t>-t a </a:t>
            </a:r>
            <a:r>
              <a:rPr lang="hu-HU" dirty="0" err="1"/>
              <a:t>Model-től</a:t>
            </a:r>
            <a:r>
              <a:rPr lang="hu-HU" dirty="0"/>
              <a:t> és a </a:t>
            </a:r>
            <a:r>
              <a:rPr lang="hu-HU" dirty="0" err="1"/>
              <a:t>Controller-től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2BE7EDB-B50B-62F2-2E29-EF82F417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74" y="3008347"/>
            <a:ext cx="2453641" cy="23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37CCB53-DE3A-8C21-A885-F3B8EE3BD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500" b="1" dirty="0">
                <a:cs typeface="Calibri Light"/>
              </a:rPr>
              <a:t>A program:</a:t>
            </a:r>
            <a:endParaRPr lang="hu-HU" sz="450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072574"/>
            <a:ext cx="3822189" cy="36781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500" dirty="0">
                <a:cs typeface="Calibri"/>
              </a:rPr>
              <a:t>Backend: (</a:t>
            </a:r>
            <a:r>
              <a:rPr lang="hu-HU" sz="2500" dirty="0" err="1">
                <a:cs typeface="Calibri"/>
              </a:rPr>
              <a:t>Controller</a:t>
            </a:r>
            <a:r>
              <a:rPr lang="hu-HU" sz="2500" dirty="0">
                <a:cs typeface="Calibri"/>
              </a:rPr>
              <a:t>)</a:t>
            </a:r>
          </a:p>
          <a:p>
            <a:pPr marL="457200" lvl="1" indent="0">
              <a:buNone/>
            </a:pPr>
            <a:r>
              <a:rPr lang="hu-HU" sz="2500" dirty="0">
                <a:ea typeface="+mn-lt"/>
                <a:cs typeface="+mn-lt"/>
              </a:rPr>
              <a:t>Laravel keretrendszer, PHP</a:t>
            </a:r>
            <a:endParaRPr lang="hu-HU" sz="2500" dirty="0">
              <a:cs typeface="Calibri"/>
            </a:endParaRPr>
          </a:p>
          <a:p>
            <a:r>
              <a:rPr lang="hu-HU" sz="2500" dirty="0">
                <a:cs typeface="Calibri"/>
              </a:rPr>
              <a:t>Frontend</a:t>
            </a:r>
            <a:r>
              <a:rPr lang="hu-HU" sz="2500" dirty="0">
                <a:cs typeface="Calibri"/>
                <a:sym typeface="Wingdings" panose="05000000000000000000" pitchFamily="2" charset="2"/>
              </a:rPr>
              <a:t>: (</a:t>
            </a:r>
            <a:r>
              <a:rPr lang="hu-HU" sz="2500" dirty="0" err="1">
                <a:cs typeface="Calibri"/>
                <a:sym typeface="Wingdings" panose="05000000000000000000" pitchFamily="2" charset="2"/>
              </a:rPr>
              <a:t>View</a:t>
            </a:r>
            <a:r>
              <a:rPr lang="hu-HU" sz="2500" dirty="0">
                <a:cs typeface="Calibri"/>
                <a:sym typeface="Wingdings" panose="05000000000000000000" pitchFamily="2" charset="2"/>
              </a:rPr>
              <a:t>)</a:t>
            </a:r>
            <a:endParaRPr lang="hu-HU" sz="2500" dirty="0">
              <a:cs typeface="Calibri"/>
            </a:endParaRPr>
          </a:p>
          <a:p>
            <a:pPr marL="457200" lvl="1" indent="0">
              <a:buNone/>
            </a:pPr>
            <a:r>
              <a:rPr lang="hu-HU" sz="2500" dirty="0">
                <a:cs typeface="Calibri"/>
              </a:rPr>
              <a:t>Laravel, </a:t>
            </a:r>
            <a:r>
              <a:rPr lang="hu-HU" sz="2500" dirty="0" err="1">
                <a:cs typeface="Calibri"/>
              </a:rPr>
              <a:t>Bootsrap</a:t>
            </a:r>
            <a:r>
              <a:rPr lang="hu-HU" sz="2500" dirty="0">
                <a:cs typeface="Calibri"/>
              </a:rPr>
              <a:t>, CSS, </a:t>
            </a:r>
            <a:r>
              <a:rPr lang="hu-HU" sz="2500" dirty="0" err="1">
                <a:cs typeface="Calibri"/>
              </a:rPr>
              <a:t>jQuery</a:t>
            </a:r>
            <a:r>
              <a:rPr lang="hu-HU" sz="2500" dirty="0">
                <a:cs typeface="Calibri"/>
              </a:rPr>
              <a:t>, HTML</a:t>
            </a:r>
          </a:p>
          <a:p>
            <a:r>
              <a:rPr lang="hu-HU" sz="2500" dirty="0">
                <a:cs typeface="Calibri"/>
              </a:rPr>
              <a:t>Database:  (</a:t>
            </a:r>
            <a:r>
              <a:rPr lang="hu-HU" sz="2500" dirty="0" err="1">
                <a:cs typeface="Calibri"/>
              </a:rPr>
              <a:t>Model</a:t>
            </a:r>
            <a:r>
              <a:rPr lang="hu-HU" sz="2500" dirty="0">
                <a:cs typeface="Calibri"/>
              </a:rPr>
              <a:t>)</a:t>
            </a:r>
          </a:p>
          <a:p>
            <a:pPr marL="457200" lvl="1" indent="0">
              <a:buNone/>
            </a:pPr>
            <a:r>
              <a:rPr lang="hu-HU" sz="2500" dirty="0">
                <a:cs typeface="Calibri"/>
              </a:rPr>
              <a:t>PhpMyAdmin</a:t>
            </a:r>
            <a:endParaRPr lang="hu-HU" sz="2500" dirty="0"/>
          </a:p>
        </p:txBody>
      </p:sp>
    </p:spTree>
    <p:extLst>
      <p:ext uri="{BB962C8B-B14F-4D97-AF65-F5344CB8AC3E}">
        <p14:creationId xmlns:p14="http://schemas.microsoft.com/office/powerpoint/2010/main" val="426490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37CCB53-DE3A-8C21-A885-F3B8EE3BD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500" b="1" dirty="0">
                <a:cs typeface="Calibri Light"/>
              </a:rPr>
              <a:t>Backend:</a:t>
            </a:r>
            <a:endParaRPr lang="hu-HU" sz="450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500" dirty="0">
                <a:ea typeface="+mn-lt"/>
                <a:cs typeface="+mn-lt"/>
              </a:rPr>
              <a:t>Laravel Framework  10.1.1  </a:t>
            </a:r>
          </a:p>
          <a:p>
            <a:r>
              <a:rPr lang="hu-HU" sz="2500" dirty="0" err="1">
                <a:ea typeface="+mn-lt"/>
                <a:cs typeface="+mn-lt"/>
              </a:rPr>
              <a:t>Routes</a:t>
            </a:r>
            <a:r>
              <a:rPr lang="hu-HU" sz="2500" dirty="0">
                <a:ea typeface="+mn-lt"/>
                <a:cs typeface="+mn-lt"/>
              </a:rPr>
              <a:t> </a:t>
            </a:r>
            <a:r>
              <a:rPr lang="hu-HU" sz="2500" dirty="0" err="1">
                <a:ea typeface="+mn-lt"/>
                <a:cs typeface="+mn-lt"/>
              </a:rPr>
              <a:t>routes</a:t>
            </a:r>
            <a:r>
              <a:rPr lang="hu-HU" sz="2500" dirty="0">
                <a:ea typeface="+mn-lt"/>
                <a:cs typeface="+mn-lt"/>
              </a:rPr>
              <a:t>\</a:t>
            </a:r>
            <a:r>
              <a:rPr lang="hu-HU" sz="2500" dirty="0" err="1">
                <a:ea typeface="+mn-lt"/>
                <a:cs typeface="+mn-lt"/>
              </a:rPr>
              <a:t>web.php</a:t>
            </a:r>
            <a:endParaRPr lang="hu-HU" sz="2500" dirty="0">
              <a:ea typeface="+mn-lt"/>
              <a:cs typeface="+mn-lt"/>
            </a:endParaRPr>
          </a:p>
          <a:p>
            <a:r>
              <a:rPr lang="hu-HU" sz="2500" dirty="0" err="1">
                <a:ea typeface="+mn-lt"/>
                <a:cs typeface="+mn-lt"/>
              </a:rPr>
              <a:t>Controllers</a:t>
            </a:r>
            <a:r>
              <a:rPr lang="hu-HU" sz="2500" dirty="0">
                <a:ea typeface="+mn-lt"/>
                <a:cs typeface="+mn-lt"/>
              </a:rPr>
              <a:t> app\Http\</a:t>
            </a:r>
            <a:r>
              <a:rPr lang="hu-HU" sz="2500" dirty="0" err="1">
                <a:ea typeface="+mn-lt"/>
                <a:cs typeface="+mn-lt"/>
              </a:rPr>
              <a:t>Controllers</a:t>
            </a:r>
            <a:endParaRPr lang="hu-HU" sz="2500" dirty="0">
              <a:ea typeface="+mn-lt"/>
              <a:cs typeface="+mn-lt"/>
            </a:endParaRPr>
          </a:p>
          <a:p>
            <a:r>
              <a:rPr lang="hu-HU" sz="2500" dirty="0" err="1">
                <a:ea typeface="+mn-lt"/>
                <a:cs typeface="+mn-lt"/>
              </a:rPr>
              <a:t>Autentikáció</a:t>
            </a:r>
            <a:r>
              <a:rPr lang="hu-HU" sz="2500" dirty="0">
                <a:ea typeface="+mn-lt"/>
                <a:cs typeface="+mn-lt"/>
              </a:rPr>
              <a:t> </a:t>
            </a:r>
            <a:r>
              <a:rPr lang="hu-HU" sz="2400" dirty="0"/>
              <a:t>app\Http\</a:t>
            </a:r>
            <a:r>
              <a:rPr lang="hu-HU" sz="2400" dirty="0" err="1"/>
              <a:t>Middleware</a:t>
            </a:r>
            <a:endParaRPr lang="hu-HU" sz="2400" dirty="0">
              <a:cs typeface="Calibri" panose="020F0502020204030204"/>
            </a:endParaRPr>
          </a:p>
          <a:p>
            <a:pPr marL="0" indent="0">
              <a:buNone/>
            </a:pPr>
            <a:endParaRPr lang="hu-HU" sz="2500" dirty="0">
              <a:cs typeface="Calibri" panose="020F0502020204030204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13A9686-C4B0-C185-3401-A689F7D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56" y="5345280"/>
            <a:ext cx="2213787" cy="123660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AC7F77F-4ADA-61D6-F9FB-47C4A7E14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883" y="5345280"/>
            <a:ext cx="2945677" cy="13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37CCB53-DE3A-8C21-A885-F3B8EE3BD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966" y="89344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hu-HU" sz="4500" b="1" dirty="0">
                <a:cs typeface="Calibri Light"/>
              </a:rPr>
              <a:t>Jogosultságok</a:t>
            </a:r>
            <a:br>
              <a:rPr lang="hu-HU" sz="4500" b="1" dirty="0">
                <a:cs typeface="Calibri Light"/>
              </a:rPr>
            </a:br>
            <a:r>
              <a:rPr lang="hu-HU" sz="4500" b="1" dirty="0">
                <a:cs typeface="Calibri Light"/>
              </a:rPr>
              <a:t>	</a:t>
            </a:r>
            <a:r>
              <a:rPr lang="hu-HU" sz="2700" b="1" dirty="0">
                <a:cs typeface="Calibri Light"/>
              </a:rPr>
              <a:t>Admin</a:t>
            </a:r>
            <a:br>
              <a:rPr lang="hu-HU" sz="2700" b="1" dirty="0">
                <a:cs typeface="Calibri Light"/>
              </a:rPr>
            </a:br>
            <a:r>
              <a:rPr lang="hu-HU" sz="2700" b="1" dirty="0">
                <a:cs typeface="Calibri Light"/>
              </a:rPr>
              <a:t>	Tanár</a:t>
            </a:r>
            <a:br>
              <a:rPr lang="hu-HU" sz="2700" b="1" dirty="0">
                <a:cs typeface="Calibri Light"/>
              </a:rPr>
            </a:br>
            <a:r>
              <a:rPr lang="hu-HU" sz="2700" b="1" dirty="0">
                <a:cs typeface="Calibri Light"/>
              </a:rPr>
              <a:t>	Diák</a:t>
            </a:r>
            <a:br>
              <a:rPr lang="hu-HU" sz="2700" b="1" dirty="0">
                <a:cs typeface="Calibri Light"/>
              </a:rPr>
            </a:br>
            <a:endParaRPr lang="hu-HU" sz="2700" dirty="0">
              <a:cs typeface="Calibri Light"/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F53766E9-6A34-AB46-9A48-D8A8D2E2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53175" y="3113213"/>
            <a:ext cx="4919065" cy="3611290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BB3242F-3CC7-BC85-99B1-5BE293FC3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0" y="4386604"/>
            <a:ext cx="6307253" cy="21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Models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/>
              </a:rPr>
              <a:t>Migration</a:t>
            </a:r>
          </a:p>
          <a:p>
            <a:r>
              <a:rPr lang="hu-HU" dirty="0" err="1">
                <a:cs typeface="Calibri"/>
              </a:rPr>
              <a:t>Tables</a:t>
            </a:r>
            <a:endParaRPr lang="hu-HU" sz="2800" dirty="0" err="1">
              <a:cs typeface="Calibri"/>
            </a:endParaRPr>
          </a:p>
          <a:p>
            <a:r>
              <a:rPr lang="hu-HU" dirty="0">
                <a:cs typeface="Calibri"/>
              </a:rPr>
              <a:t>Backend-</a:t>
            </a:r>
            <a:r>
              <a:rPr lang="hu-HU" dirty="0" err="1">
                <a:cs typeface="Calibri"/>
              </a:rPr>
              <a:t>fronted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matches</a:t>
            </a:r>
            <a:endParaRPr lang="hu-HU" dirty="0" err="1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223EB5E0-280C-4C45-F434-04346F9588D0}"/>
              </a:ext>
            </a:extLst>
          </p:cNvPr>
          <p:cNvSpPr txBox="1">
            <a:spLocks/>
          </p:cNvSpPr>
          <p:nvPr/>
        </p:nvSpPr>
        <p:spPr>
          <a:xfrm>
            <a:off x="687888" y="3788935"/>
            <a:ext cx="3219189" cy="154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u-HU" dirty="0">
              <a:cs typeface="Calibri"/>
            </a:endParaRPr>
          </a:p>
        </p:txBody>
      </p:sp>
      <p:pic>
        <p:nvPicPr>
          <p:cNvPr id="9" name="Kép 9">
            <a:extLst>
              <a:ext uri="{FF2B5EF4-FFF2-40B4-BE49-F238E27FC236}">
                <a16:creationId xmlns:a16="http://schemas.microsoft.com/office/drawing/2014/main" id="{881CDD0C-E6AD-6A08-8A57-5F68308B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412" y="1814159"/>
            <a:ext cx="18296349" cy="459586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C2C31A0-E875-AD09-F78C-703A3155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7" y="3493885"/>
            <a:ext cx="5554969" cy="324206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AB080DC-D965-E939-FF04-27D34426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052" y="74135"/>
            <a:ext cx="6745294" cy="3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Routes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0261"/>
            <a:ext cx="4234649" cy="154385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hu-HU" dirty="0">
                <a:cs typeface="Calibri"/>
              </a:rPr>
              <a:t>HTTP </a:t>
            </a:r>
            <a:r>
              <a:rPr lang="hu-HU" dirty="0" err="1">
                <a:cs typeface="Calibri"/>
              </a:rPr>
              <a:t>request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types</a:t>
            </a:r>
            <a:r>
              <a:rPr lang="hu-HU" dirty="0">
                <a:cs typeface="Calibri"/>
              </a:rPr>
              <a:t> (</a:t>
            </a:r>
            <a:r>
              <a:rPr lang="hu-HU" dirty="0" err="1">
                <a:cs typeface="Calibri"/>
              </a:rPr>
              <a:t>get</a:t>
            </a:r>
            <a:r>
              <a:rPr lang="hu-HU" dirty="0">
                <a:cs typeface="Calibri"/>
              </a:rPr>
              <a:t>, post)</a:t>
            </a:r>
          </a:p>
          <a:p>
            <a:r>
              <a:rPr lang="hu-HU" dirty="0" err="1">
                <a:cs typeface="Calibri"/>
              </a:rPr>
              <a:t>Route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groups</a:t>
            </a:r>
            <a:r>
              <a:rPr lang="hu-HU" dirty="0">
                <a:cs typeface="Calibri"/>
              </a:rPr>
              <a:t> (</a:t>
            </a:r>
            <a:r>
              <a:rPr lang="hu-HU" dirty="0" err="1">
                <a:cs typeface="Calibri"/>
              </a:rPr>
              <a:t>middlewares</a:t>
            </a:r>
            <a:r>
              <a:rPr lang="hu-HU" dirty="0">
                <a:cs typeface="Calibri"/>
              </a:rPr>
              <a:t>)</a:t>
            </a:r>
            <a:endParaRPr lang="hu-HU" sz="2800" dirty="0">
              <a:cs typeface="Calibri"/>
            </a:endParaRPr>
          </a:p>
          <a:p>
            <a:r>
              <a:rPr lang="hu-HU" dirty="0" err="1">
                <a:cs typeface="Calibri"/>
              </a:rPr>
              <a:t>Controllers</a:t>
            </a:r>
            <a:r>
              <a:rPr lang="hu-HU" dirty="0">
                <a:cs typeface="Calibri"/>
              </a:rPr>
              <a:t> and </a:t>
            </a:r>
            <a:r>
              <a:rPr lang="hu-HU" dirty="0" err="1">
                <a:cs typeface="Calibri"/>
              </a:rPr>
              <a:t>methods</a:t>
            </a:r>
            <a:endParaRPr lang="hu-HU" dirty="0">
              <a:cs typeface="Calibri"/>
            </a:endParaRP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ED38C760-AF87-9E25-B704-004C611B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269" y="1596900"/>
            <a:ext cx="15269402" cy="433490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5A7519B-9BF4-958C-6821-8B27A658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713" y="2485651"/>
            <a:ext cx="7549804" cy="38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1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3528</TotalTime>
  <Words>878</Words>
  <Application>Microsoft Office PowerPoint</Application>
  <PresentationFormat>Szélesvásznú</PresentationFormat>
  <Paragraphs>157</Paragraphs>
  <Slides>21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8" baseType="lpstr">
      <vt:lpstr>Arial</vt:lpstr>
      <vt:lpstr>Arial</vt:lpstr>
      <vt:lpstr>Calibri</vt:lpstr>
      <vt:lpstr>Calibri Light</vt:lpstr>
      <vt:lpstr>Consolas</vt:lpstr>
      <vt:lpstr>Times New Roman</vt:lpstr>
      <vt:lpstr>office theme</vt:lpstr>
      <vt:lpstr>TANÁRT KERES</vt:lpstr>
      <vt:lpstr>A program célja:</vt:lpstr>
      <vt:lpstr>A program funkciók: </vt:lpstr>
      <vt:lpstr>MVC </vt:lpstr>
      <vt:lpstr>A program:</vt:lpstr>
      <vt:lpstr>Backend:</vt:lpstr>
      <vt:lpstr>Jogosultságok  Admin  Tanár  Diák </vt:lpstr>
      <vt:lpstr>Models</vt:lpstr>
      <vt:lpstr>Routes</vt:lpstr>
      <vt:lpstr>Controllers</vt:lpstr>
      <vt:lpstr>Database</vt:lpstr>
      <vt:lpstr>Tabla kapcsolatok</vt:lpstr>
      <vt:lpstr>Reszponzív</vt:lpstr>
      <vt:lpstr>Tests</vt:lpstr>
      <vt:lpstr>Teamwork</vt:lpstr>
      <vt:lpstr>Teamwork - Frontend</vt:lpstr>
      <vt:lpstr>Teamwork - Backand</vt:lpstr>
      <vt:lpstr>Publication</vt:lpstr>
      <vt:lpstr>További tervek</vt:lpstr>
      <vt:lpstr>Tanart kers demo</vt:lpstr>
      <vt:lpstr>Tanart kers 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Tóth-Sági Andrea</dc:creator>
  <cp:lastModifiedBy>Andrea Tóth-Sági</cp:lastModifiedBy>
  <cp:revision>425</cp:revision>
  <dcterms:created xsi:type="dcterms:W3CDTF">2013-07-15T20:26:40Z</dcterms:created>
  <dcterms:modified xsi:type="dcterms:W3CDTF">2023-05-08T20:35:46Z</dcterms:modified>
</cp:coreProperties>
</file>